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פתיחה: היום מתחילים יחידה על אחד מסוגי השאלות הנפוצים ביותר בבגרות – שאלת שרשור סיבתי.</a:t>
            </a:r>
          </a:p>
          <a:p>
            <a:pPr rtl="1" algn="r">
              <a:lnSpc>
                <a:spcPct val="110000"/>
              </a:lnSpc>
              <a:spcAft>
                <a:spcPts val="400"/>
              </a:spcAft>
            </a:pPr>
            <a:r>
              <a:rPr sz="1400" b="0" i="0" lang="he-IL">
                <a:solidFill>
                  <a:srgbClr val="262626"/>
                </a:solidFill>
                <a:latin typeface="Arial"/>
                <a:ea typeface="Arial"/>
                <a:cs typeface="Arial"/>
              </a:rPr>
              <a:t>המצגת מלווה את 9 דפי העבודה: לכל דף יש פרק במצגת – רעיון, דוגמה פתורה שנחשפת חוליה אחר חוליה, תרגול משותף, ואז עבודה בדף.</a:t>
            </a:r>
          </a:p>
          <a:p>
            <a:pPr rtl="1" algn="r">
              <a:lnSpc>
                <a:spcPct val="110000"/>
              </a:lnSpc>
              <a:spcAft>
                <a:spcPts val="400"/>
              </a:spcAft>
            </a:pPr>
            <a:r>
              <a:rPr sz="1400" b="0" i="0" lang="he-IL">
                <a:solidFill>
                  <a:srgbClr val="262626"/>
                </a:solidFill>
                <a:latin typeface="Arial"/>
                <a:ea typeface="Arial"/>
                <a:cs typeface="Arial"/>
              </a:rPr>
              <a:t>הסבירו את קוד הצבעים: כתום = הסיבה, כחול = החוליות שבאמצע, ירוק = התוצאה. הוא חוזר בכל השרטוטים.</a:t>
            </a:r>
          </a:p>
          <a:p>
            <a:pPr rtl="1" algn="r">
              <a:lnSpc>
                <a:spcPct val="110000"/>
              </a:lnSpc>
              <a:spcAft>
                <a:spcPts val="400"/>
              </a:spcAft>
            </a:pPr>
            <a:r>
              <a:rPr sz="1400" b="0" i="0" lang="he-IL">
                <a:solidFill>
                  <a:srgbClr val="262626"/>
                </a:solidFill>
                <a:latin typeface="Arial"/>
                <a:ea typeface="Arial"/>
                <a:cs typeface="Arial"/>
              </a:rPr>
              <a:t>שאלה לכיתה: "איבדתם פעם נקודות על תשובה שהייתה נכונה – אבל 'לא מלאה'?" – כמעט כולם יגידו כן. זה בדיוק מה שנלמד לתקן.</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קראו יחד את הציטוט הראשון. הדגישו: "שרשור נסיבתי" = רצף של תהליכים, כל אחד גורם לבא אחריו.</a:t>
            </a:r>
          </a:p>
          <a:p>
            <a:pPr rtl="1" algn="r">
              <a:lnSpc>
                <a:spcPct val="110000"/>
              </a:lnSpc>
              <a:spcAft>
                <a:spcPts val="400"/>
              </a:spcAft>
            </a:pPr>
            <a:r>
              <a:rPr sz="1400" b="0" i="0" lang="he-IL">
                <a:solidFill>
                  <a:srgbClr val="262626"/>
                </a:solidFill>
                <a:latin typeface="Arial"/>
                <a:ea typeface="Arial"/>
                <a:cs typeface="Arial"/>
              </a:rPr>
              <a:t>הציטוט השני (מחוברת תשע״ז – אותו ציטוט מופיע בדף עבודה 1) מוסיף את העיקרון החשוב: התוצאה של שלב אחד היא הסיבה של השלב הבא.</a:t>
            </a:r>
          </a:p>
          <a:p>
            <a:pPr rtl="1" algn="r">
              <a:lnSpc>
                <a:spcPct val="110000"/>
              </a:lnSpc>
              <a:spcAft>
                <a:spcPts val="400"/>
              </a:spcAft>
            </a:pPr>
            <a:r>
              <a:rPr sz="1400" b="0" i="0" lang="he-IL">
                <a:solidFill>
                  <a:srgbClr val="262626"/>
                </a:solidFill>
                <a:latin typeface="Arial"/>
                <a:ea typeface="Arial"/>
                <a:cs typeface="Arial"/>
              </a:rPr>
              <a:t>לחיצה: חושפים את השרשרת קופסה אחר קופסה. שאלו: "מה מחבר בין שתי קופסאות?" – תשובה צפויה: החץ = "ולכן" / "כתוצאה מכך".</a:t>
            </a:r>
          </a:p>
          <a:p>
            <a:pPr rtl="1" algn="r">
              <a:lnSpc>
                <a:spcPct val="110000"/>
              </a:lnSpc>
              <a:spcAft>
                <a:spcPts val="400"/>
              </a:spcAft>
            </a:pPr>
            <a:r>
              <a:rPr sz="1400" b="0" i="0" lang="he-IL">
                <a:solidFill>
                  <a:srgbClr val="262626"/>
                </a:solidFill>
                <a:latin typeface="Arial"/>
                <a:ea typeface="Arial"/>
                <a:cs typeface="Arial"/>
              </a:rPr>
              <a:t>שימו לב: השרשרת נקראת מימין לשמאל, כמו המשפט בעברית.</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משרד החינוך מסווג בניתוח התשובות את שאלות השרשור לפי מה שנתון בשאלה. הציטוטים בתחתית לקוחים מהחוברות.</a:t>
            </a:r>
          </a:p>
          <a:p>
            <a:pPr rtl="1" algn="r">
              <a:lnSpc>
                <a:spcPct val="110000"/>
              </a:lnSpc>
              <a:spcAft>
                <a:spcPts val="400"/>
              </a:spcAft>
            </a:pPr>
            <a:r>
              <a:rPr sz="1400" b="0" i="0" lang="he-IL">
                <a:solidFill>
                  <a:srgbClr val="262626"/>
                </a:solidFill>
                <a:latin typeface="Arial"/>
                <a:ea typeface="Arial"/>
                <a:cs typeface="Arial"/>
              </a:rPr>
              <a:t>סוג 1 (הכי נפוץ): הסיבה והתוצאה כתובות בשאלה – כל העבודה היא החוליות שבאמצע.</a:t>
            </a:r>
          </a:p>
          <a:p>
            <a:pPr rtl="1" algn="r">
              <a:lnSpc>
                <a:spcPct val="110000"/>
              </a:lnSpc>
              <a:spcAft>
                <a:spcPts val="400"/>
              </a:spcAft>
            </a:pPr>
            <a:r>
              <a:rPr sz="1400" b="0" i="0" lang="he-IL">
                <a:solidFill>
                  <a:srgbClr val="262626"/>
                </a:solidFill>
                <a:latin typeface="Arial"/>
                <a:ea typeface="Arial"/>
                <a:cs typeface="Arial"/>
              </a:rPr>
              <a:t>סוג 2: נתונה רק הסיבה – צריך גם להגיע לתוצאה, ולציין את הכיוון (עולה / יורד, גדל / קטן).</a:t>
            </a:r>
          </a:p>
          <a:p>
            <a:pPr rtl="1" algn="r">
              <a:lnSpc>
                <a:spcPct val="110000"/>
              </a:lnSpc>
              <a:spcAft>
                <a:spcPts val="400"/>
              </a:spcAft>
            </a:pPr>
            <a:r>
              <a:rPr sz="1400" b="0" i="0" lang="he-IL">
                <a:solidFill>
                  <a:srgbClr val="262626"/>
                </a:solidFill>
                <a:latin typeface="Arial"/>
                <a:ea typeface="Arial"/>
                <a:cs typeface="Arial"/>
              </a:rPr>
              <a:t>סוג 3: נתונה רק התוצאה – צריך קודם למצוא את הסיבה (למשל: איזה אברון חסר? איזה אנזים נהרס?) ואז לבנות את השרשרת.</a:t>
            </a:r>
          </a:p>
          <a:p>
            <a:pPr rtl="1" algn="r">
              <a:lnSpc>
                <a:spcPct val="110000"/>
              </a:lnSpc>
              <a:spcAft>
                <a:spcPts val="400"/>
              </a:spcAft>
            </a:pPr>
            <a:r>
              <a:rPr sz="1400" b="0" i="0" lang="he-IL">
                <a:solidFill>
                  <a:srgbClr val="262626"/>
                </a:solidFill>
                <a:latin typeface="Arial"/>
                <a:ea typeface="Arial"/>
                <a:cs typeface="Arial"/>
              </a:rPr>
              <a:t>שאלה לכיתה: "באיזה סוג קל יותר לטעות? למה?" – תשובה צפויה: סוג 3, כי צריך גם לנחש נכון את הסיבה.</a:t>
            </a:r>
          </a:p>
          <a:p>
            <a:pPr rtl="1" algn="r">
              <a:lnSpc>
                <a:spcPct val="110000"/>
              </a:lnSpc>
              <a:spcAft>
                <a:spcPts val="400"/>
              </a:spcAft>
            </a:pPr>
            <a:r>
              <a:rPr sz="1400" b="0" i="0" lang="he-IL">
                <a:solidFill>
                  <a:srgbClr val="262626"/>
                </a:solidFill>
                <a:latin typeface="Arial"/>
                <a:ea typeface="Arial"/>
                <a:cs typeface="Arial"/>
              </a:rPr>
              <a:t>חשוב: בכל שלושת הסוגים התשובה בנויה באותה צורה – שרשרת.</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מילת השאלה היא הרמז הראשון. "הסבר כיצד", "הסבר את הקשר", "הסבר מדוע" – כמעט תמיד דורשות שרשרת.</a:t>
            </a:r>
          </a:p>
          <a:p>
            <a:pPr rtl="1" algn="r">
              <a:lnSpc>
                <a:spcPct val="110000"/>
              </a:lnSpc>
              <a:spcAft>
                <a:spcPts val="400"/>
              </a:spcAft>
            </a:pPr>
            <a:r>
              <a:rPr sz="1400" b="0" i="0" lang="he-IL">
                <a:solidFill>
                  <a:srgbClr val="262626"/>
                </a:solidFill>
                <a:latin typeface="Arial"/>
                <a:ea typeface="Arial"/>
                <a:cs typeface="Arial"/>
              </a:rPr>
              <a:t>לחיצה: הצד השני – "ציין", "מנה", "תאר את התוצאות" – שאלות ידע או קריאת נתונים. בהן שרשרת ארוכה רק מבזבזת זמן.</a:t>
            </a:r>
          </a:p>
          <a:p>
            <a:pPr rtl="1" algn="r">
              <a:lnSpc>
                <a:spcPct val="110000"/>
              </a:lnSpc>
              <a:spcAft>
                <a:spcPts val="400"/>
              </a:spcAft>
            </a:pPr>
            <a:r>
              <a:rPr sz="1400" b="0" i="0" lang="he-IL">
                <a:solidFill>
                  <a:srgbClr val="262626"/>
                </a:solidFill>
                <a:latin typeface="Arial"/>
                <a:ea typeface="Arial"/>
                <a:cs typeface="Arial"/>
              </a:rPr>
              <a:t>זהירות: "הסבר מדוע" יכולה לדרוש עובדה אחת בלבד (למשל: "מדוע זו בקרה שלילית?"). השאלה המכרעת: האם התשובה היא תהליך עם כמה שלבים?</a:t>
            </a:r>
          </a:p>
          <a:p>
            <a:pPr rtl="1" algn="r">
              <a:lnSpc>
                <a:spcPct val="110000"/>
              </a:lnSpc>
              <a:spcAft>
                <a:spcPts val="400"/>
              </a:spcAft>
            </a:pPr>
            <a:r>
              <a:rPr sz="1400" b="0" i="0" lang="he-IL">
                <a:solidFill>
                  <a:srgbClr val="262626"/>
                </a:solidFill>
                <a:latin typeface="Arial"/>
                <a:ea typeface="Arial"/>
                <a:cs typeface="Arial"/>
              </a:rPr>
              <a:t>בדף עבודה 1 (חלק ב) התלמידים יסווגו שמונה שאלות אמיתיות מתשע״ז.</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אלה בדיוק חמשת הכללים שמופיעים במסגרת "כללי הזהב" בראש כל אחד מדפי העבודה. חושפים כלל אחר כלל.</a:t>
            </a:r>
          </a:p>
          <a:p>
            <a:pPr rtl="1" algn="r">
              <a:lnSpc>
                <a:spcPct val="110000"/>
              </a:lnSpc>
              <a:spcAft>
                <a:spcPts val="400"/>
              </a:spcAft>
            </a:pPr>
            <a:r>
              <a:rPr sz="1400" b="0" i="0" lang="he-IL">
                <a:solidFill>
                  <a:srgbClr val="262626"/>
                </a:solidFill>
                <a:latin typeface="Arial"/>
                <a:ea typeface="Arial"/>
                <a:cs typeface="Arial"/>
              </a:rPr>
              <a:t>1. ההתחלה והסוף נקבעים על ידי השאלה – לא מתחילים "מבראשית" ולא עוצרים לפני התוצאה.</a:t>
            </a:r>
          </a:p>
          <a:p>
            <a:pPr rtl="1" algn="r">
              <a:lnSpc>
                <a:spcPct val="110000"/>
              </a:lnSpc>
              <a:spcAft>
                <a:spcPts val="400"/>
              </a:spcAft>
            </a:pPr>
            <a:r>
              <a:rPr sz="1400" b="0" i="0" lang="he-IL">
                <a:solidFill>
                  <a:srgbClr val="262626"/>
                </a:solidFill>
                <a:latin typeface="Arial"/>
                <a:ea typeface="Arial"/>
                <a:cs typeface="Arial"/>
              </a:rPr>
              <a:t>2. משפט אחד = חוליה אחת. כך הבודק רואה כל חוליה בנפרד (בבגרות נותנים ניקוד על כל מרכיב).</a:t>
            </a:r>
          </a:p>
          <a:p>
            <a:pPr rtl="1" algn="r">
              <a:lnSpc>
                <a:spcPct val="110000"/>
              </a:lnSpc>
              <a:spcAft>
                <a:spcPts val="400"/>
              </a:spcAft>
            </a:pPr>
            <a:r>
              <a:rPr sz="1400" b="0" i="0" lang="he-IL">
                <a:solidFill>
                  <a:srgbClr val="262626"/>
                </a:solidFill>
                <a:latin typeface="Arial"/>
                <a:ea typeface="Arial"/>
                <a:cs typeface="Arial"/>
              </a:rPr>
              <a:t>3. מבחן "ולמה?" – הכלי הכי חשוב ביחידה. נתרגל אותו בדף 3 ובדף 4.</a:t>
            </a:r>
          </a:p>
          <a:p>
            <a:pPr rtl="1" algn="r">
              <a:lnSpc>
                <a:spcPct val="110000"/>
              </a:lnSpc>
              <a:spcAft>
                <a:spcPts val="400"/>
              </a:spcAft>
            </a:pPr>
            <a:r>
              <a:rPr sz="1400" b="0" i="0" lang="he-IL">
                <a:solidFill>
                  <a:srgbClr val="262626"/>
                </a:solidFill>
                <a:latin typeface="Arial"/>
                <a:ea typeface="Arial"/>
                <a:cs typeface="Arial"/>
              </a:rPr>
              <a:t>4. מילות קישור הופכות רשימה לשרשרת.</a:t>
            </a:r>
          </a:p>
          <a:p>
            <a:pPr rtl="1" algn="r">
              <a:lnSpc>
                <a:spcPct val="110000"/>
              </a:lnSpc>
              <a:spcAft>
                <a:spcPts val="400"/>
              </a:spcAft>
            </a:pPr>
            <a:r>
              <a:rPr sz="1400" b="0" i="0" lang="he-IL">
                <a:solidFill>
                  <a:srgbClr val="262626"/>
                </a:solidFill>
                <a:latin typeface="Arial"/>
                <a:ea typeface="Arial"/>
                <a:cs typeface="Arial"/>
              </a:rPr>
              <a:t>5. "כדי ש..." מסביר מטרה, לא מנגנון. דוגמה: "הדם זורם לאט כדי שהתאים יספיקו לקלוט חמצן" – לא מסביר למה זה קורה.</a:t>
            </a:r>
          </a:p>
          <a:p>
            <a:pPr rtl="1" algn="r">
              <a:lnSpc>
                <a:spcPct val="110000"/>
              </a:lnSpc>
              <a:spcAft>
                <a:spcPts val="400"/>
              </a:spcAft>
            </a:pPr>
            <a:r>
              <a:rPr sz="1400" b="0" i="0" lang="he-IL">
                <a:solidFill>
                  <a:srgbClr val="262626"/>
                </a:solidFill>
                <a:latin typeface="Arial"/>
                <a:ea typeface="Arial"/>
                <a:cs typeface="Arial"/>
              </a:rPr>
              <a:t>בקשו מהתלמידים להדביק/לסמן את המסגרת בדף – הם יחזרו אליה בכל דף.</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1 מלווה את דף עבודה 1.</a:t>
            </a:r>
          </a:p>
          <a:p>
            <a:pPr rtl="1" algn="r">
              <a:lnSpc>
                <a:spcPct val="110000"/>
              </a:lnSpc>
              <a:spcAft>
                <a:spcPts val="400"/>
              </a:spcAft>
            </a:pPr>
            <a:r>
              <a:rPr sz="1400" b="0" i="0" lang="he-IL">
                <a:solidFill>
                  <a:srgbClr val="262626"/>
                </a:solidFill>
                <a:latin typeface="Arial"/>
                <a:ea typeface="Arial"/>
                <a:cs typeface="Arial"/>
              </a:rPr>
              <a:t>המטרה (כמו בדף): לזהות לפי ניסוח השאלה שנדרשת תשובה בשרשור סיבתי, ולמצוא בשאלה את הסיבה ואת התוצאה.</a:t>
            </a:r>
          </a:p>
          <a:p>
            <a:pPr rtl="1" algn="r">
              <a:lnSpc>
                <a:spcPct val="110000"/>
              </a:lnSpc>
              <a:spcAft>
                <a:spcPts val="400"/>
              </a:spcAft>
            </a:pPr>
            <a:r>
              <a:rPr sz="1400" b="0" i="0" lang="he-IL">
                <a:solidFill>
                  <a:srgbClr val="262626"/>
                </a:solidFill>
                <a:latin typeface="Arial"/>
                <a:ea typeface="Arial"/>
                <a:cs typeface="Arial"/>
              </a:rPr>
              <a:t>שאלו: "לפני שכותבים מילה – מה הדבר הראשון שעושים כשקוראים שאלה?" – תשובה צפויה: מבינים מה שואלים.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קראו את השאלה. שאלו לפני כל לחיצה:</a:t>
            </a:r>
          </a:p>
          <a:p>
            <a:pPr rtl="1" algn="r">
              <a:lnSpc>
                <a:spcPct val="110000"/>
              </a:lnSpc>
              <a:spcAft>
                <a:spcPts val="400"/>
              </a:spcAft>
            </a:pPr>
            <a:r>
              <a:rPr sz="1400" b="0" i="0" lang="he-IL">
                <a:solidFill>
                  <a:srgbClr val="262626"/>
                </a:solidFill>
                <a:latin typeface="Arial"/>
                <a:ea typeface="Arial"/>
                <a:cs typeface="Arial"/>
              </a:rPr>
              <a:t>שלב 1 – "איזו מילה בשאלה מגלה שצריך שרשרת?" (הסבר מדוע).</a:t>
            </a:r>
          </a:p>
          <a:p>
            <a:pPr rtl="1" algn="r">
              <a:lnSpc>
                <a:spcPct val="110000"/>
              </a:lnSpc>
              <a:spcAft>
                <a:spcPts val="400"/>
              </a:spcAft>
            </a:pPr>
            <a:r>
              <a:rPr sz="1400" b="0" i="0" lang="he-IL">
                <a:solidFill>
                  <a:srgbClr val="262626"/>
                </a:solidFill>
                <a:latin typeface="Arial"/>
                <a:ea typeface="Arial"/>
                <a:cs typeface="Arial"/>
              </a:rPr>
              <a:t>שלב 2 – "מה כבר כתוב בשאלה – הסיבה או התוצאה?" (התוצאה: היד הורחקה לפני הצעקה).</a:t>
            </a:r>
          </a:p>
          <a:p>
            <a:pPr rtl="1" algn="r">
              <a:lnSpc>
                <a:spcPct val="110000"/>
              </a:lnSpc>
              <a:spcAft>
                <a:spcPts val="400"/>
              </a:spcAft>
            </a:pPr>
            <a:r>
              <a:rPr sz="1400" b="0" i="0" lang="he-IL">
                <a:solidFill>
                  <a:srgbClr val="262626"/>
                </a:solidFill>
                <a:latin typeface="Arial"/>
                <a:ea typeface="Arial"/>
                <a:cs typeface="Arial"/>
              </a:rPr>
              <a:t>שלב 3 – "מה גורם לזה? מה ההבדל בין שתי התגובות?" (הרחקת היד = רפלקס דרך מוח השדרה; הצעקה דורשת את המוח). כאן הסיבה לא כתובה – זה סוג 3: נתונה רק התוצאה.</a:t>
            </a:r>
          </a:p>
          <a:p>
            <a:pPr rtl="1" algn="r">
              <a:lnSpc>
                <a:spcPct val="110000"/>
              </a:lnSpc>
              <a:spcAft>
                <a:spcPts val="400"/>
              </a:spcAft>
            </a:pPr>
            <a:r>
              <a:rPr sz="1400" b="0" i="0" lang="he-IL">
                <a:solidFill>
                  <a:srgbClr val="262626"/>
                </a:solidFill>
                <a:latin typeface="Arial"/>
                <a:ea typeface="Arial"/>
                <a:cs typeface="Arial"/>
              </a:rPr>
              <a:t>שלב 4 – מחברים לשרשרת.</a:t>
            </a:r>
          </a:p>
          <a:p>
            <a:pPr rtl="1" algn="r">
              <a:lnSpc>
                <a:spcPct val="110000"/>
              </a:lnSpc>
              <a:spcAft>
                <a:spcPts val="400"/>
              </a:spcAft>
            </a:pPr>
            <a:r>
              <a:rPr sz="1400" b="0" i="0" lang="he-IL">
                <a:solidFill>
                  <a:srgbClr val="262626"/>
                </a:solidFill>
                <a:latin typeface="Arial"/>
                <a:ea typeface="Arial"/>
                <a:cs typeface="Arial"/>
              </a:rPr>
              <a:t>התשובה המלאה (מהדף): מהקולטנים ביד יוצא אות עצבי אל מוח השדרה, ומשם יוצא מיד אות אל שרירי היד – זו קשת רפלקס שאינה עוברת דרך המוח. לכן היד מורחקת מהר. רק אחר כך המידע מגיע למוח, ורק אז המוח מפעיל את הצעקה. לכן הרחקת היד קודמת לצעקה.</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תנו לתלמידים דקה לבד, ואז שתפו. אפשר לבקש מהם לסמן במחברת: קו אחד מתחת לסיבה, שני קווים מתחת לתוצאה (כמו בדף).</a:t>
            </a:r>
          </a:p>
          <a:p>
            <a:pPr rtl="1" algn="r">
              <a:lnSpc>
                <a:spcPct val="110000"/>
              </a:lnSpc>
              <a:spcAft>
                <a:spcPts val="400"/>
              </a:spcAft>
            </a:pPr>
            <a:r>
              <a:rPr sz="1400" b="0" i="0" lang="he-IL">
                <a:solidFill>
                  <a:srgbClr val="262626"/>
                </a:solidFill>
                <a:latin typeface="Arial"/>
                <a:ea typeface="Arial"/>
                <a:cs typeface="Arial"/>
              </a:rPr>
              <a:t>תשובות צפויות:</a:t>
            </a:r>
          </a:p>
          <a:p>
            <a:pPr rtl="1" algn="r">
              <a:lnSpc>
                <a:spcPct val="110000"/>
              </a:lnSpc>
              <a:spcAft>
                <a:spcPts val="400"/>
              </a:spcAft>
            </a:pPr>
            <a:r>
              <a:rPr sz="1400" b="0" i="0" lang="he-IL">
                <a:solidFill>
                  <a:srgbClr val="262626"/>
                </a:solidFill>
                <a:latin typeface="Arial"/>
                <a:ea typeface="Arial"/>
                <a:cs typeface="Arial"/>
              </a:rPr>
              <a:t>1. כן – "הסבירו כיצד... יכולה לגרום ל..." = קשר סיבה-תוצאה.</a:t>
            </a:r>
          </a:p>
          <a:p>
            <a:pPr rtl="1" algn="r">
              <a:lnSpc>
                <a:spcPct val="110000"/>
              </a:lnSpc>
              <a:spcAft>
                <a:spcPts val="400"/>
              </a:spcAft>
            </a:pPr>
            <a:r>
              <a:rPr sz="1400" b="0" i="0" lang="he-IL">
                <a:solidFill>
                  <a:srgbClr val="262626"/>
                </a:solidFill>
                <a:latin typeface="Arial"/>
                <a:ea typeface="Arial"/>
                <a:cs typeface="Arial"/>
              </a:rPr>
              <a:t>2. הסיבה: פגיעה באספקת הדם לשרירים הבין-צלעיים ולסרעפת.</a:t>
            </a:r>
          </a:p>
          <a:p>
            <a:pPr rtl="1" algn="r">
              <a:lnSpc>
                <a:spcPct val="110000"/>
              </a:lnSpc>
              <a:spcAft>
                <a:spcPts val="400"/>
              </a:spcAft>
            </a:pPr>
            <a:r>
              <a:rPr sz="1400" b="0" i="0" lang="he-IL">
                <a:solidFill>
                  <a:srgbClr val="262626"/>
                </a:solidFill>
                <a:latin typeface="Arial"/>
                <a:ea typeface="Arial"/>
                <a:cs typeface="Arial"/>
              </a:rPr>
              <a:t>3. התוצאה: ירידה בכמות האוויר הנכנס לריאות.</a:t>
            </a:r>
          </a:p>
          <a:p>
            <a:pPr rtl="1" algn="r">
              <a:lnSpc>
                <a:spcPct val="110000"/>
              </a:lnSpc>
              <a:spcAft>
                <a:spcPts val="400"/>
              </a:spcAft>
            </a:pPr>
            <a:r>
              <a:rPr sz="1400" b="0" i="0" lang="he-IL">
                <a:solidFill>
                  <a:srgbClr val="262626"/>
                </a:solidFill>
                <a:latin typeface="Arial"/>
                <a:ea typeface="Arial"/>
                <a:cs typeface="Arial"/>
              </a:rPr>
              <a:t>4. שתיהן נתונות – סוג 1. נשאר לבנות את החוליות שבאמצע.</a:t>
            </a:r>
          </a:p>
          <a:p>
            <a:pPr rtl="1" algn="r">
              <a:lnSpc>
                <a:spcPct val="110000"/>
              </a:lnSpc>
              <a:spcAft>
                <a:spcPts val="400"/>
              </a:spcAft>
            </a:pPr>
            <a:r>
              <a:rPr sz="1400" b="0" i="0" lang="he-IL">
                <a:solidFill>
                  <a:srgbClr val="262626"/>
                </a:solidFill>
                <a:latin typeface="Arial"/>
                <a:ea typeface="Arial"/>
                <a:cs typeface="Arial"/>
              </a:rPr>
              <a:t>אם נשאר זמן – שאלו: "מה לדעתכם הקשר בין דם לשרירים?" (רמז: מה הדם מביא לשריר?).</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לחיצה 1: ציטוט החוברת – אישור שזו שאלה מסוג 1 (סיבה ותוצאה נתונות).</a:t>
            </a:r>
          </a:p>
          <a:p>
            <a:pPr rtl="1" algn="r">
              <a:lnSpc>
                <a:spcPct val="110000"/>
              </a:lnSpc>
              <a:spcAft>
                <a:spcPts val="400"/>
              </a:spcAft>
            </a:pPr>
            <a:r>
              <a:rPr sz="1400" b="0" i="0" lang="he-IL">
                <a:solidFill>
                  <a:srgbClr val="262626"/>
                </a:solidFill>
                <a:latin typeface="Arial"/>
                <a:ea typeface="Arial"/>
                <a:cs typeface="Arial"/>
              </a:rPr>
              <a:t>לחיצות הבאות: חושפים את השרשרת לפי דגם התשובות הרשמי: פגיעה באספקת הדם ← ירידה באספקת חמצן/גלוקוז לשרירים ← ירידה בנשימה התאית/הפקת אנרגיה ← פחות פעילות של השרירים ← נפגע תהליך השאיפה, פחות אוויר נכנס לריאות.</a:t>
            </a:r>
          </a:p>
          <a:p>
            <a:pPr rtl="1" algn="r">
              <a:lnSpc>
                <a:spcPct val="110000"/>
              </a:lnSpc>
              <a:spcAft>
                <a:spcPts val="400"/>
              </a:spcAft>
            </a:pPr>
            <a:r>
              <a:rPr sz="1400" b="0" i="0" lang="he-IL">
                <a:solidFill>
                  <a:srgbClr val="262626"/>
                </a:solidFill>
                <a:latin typeface="Arial"/>
                <a:ea typeface="Arial"/>
                <a:cs typeface="Arial"/>
              </a:rPr>
              <a:t>לחיצה אחרונה: לפי ניתוח החוברת, ב"תשובות רבות של תלמידים... חסר הרכיב של הנשימה התאית". זה דפוס שנראה שוב ושוב: קפיצה מהאיבר ישר לתוצאה בלי לעבור דרך התא.</a:t>
            </a:r>
          </a:p>
          <a:p>
            <a:pPr rtl="1" algn="r">
              <a:lnSpc>
                <a:spcPct val="110000"/>
              </a:lnSpc>
              <a:spcAft>
                <a:spcPts val="400"/>
              </a:spcAft>
            </a:pPr>
            <a:r>
              <a:rPr sz="1400" b="0" i="0" lang="he-IL">
                <a:solidFill>
                  <a:srgbClr val="262626"/>
                </a:solidFill>
                <a:latin typeface="Arial"/>
                <a:ea typeface="Arial"/>
                <a:cs typeface="Arial"/>
              </a:rPr>
              <a:t>היום אנחנו רק מזהים – את בניית השרשרת נתרגל בדפים הבאים.</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30–40 דקות.</a:t>
            </a:r>
          </a:p>
          <a:p>
            <a:pPr rtl="1" algn="r">
              <a:lnSpc>
                <a:spcPct val="110000"/>
              </a:lnSpc>
              <a:spcAft>
                <a:spcPts val="400"/>
              </a:spcAft>
            </a:pPr>
            <a:r>
              <a:rPr sz="1400" b="0" i="0" lang="he-IL">
                <a:solidFill>
                  <a:srgbClr val="262626"/>
                </a:solidFill>
                <a:latin typeface="Arial"/>
                <a:ea typeface="Arial"/>
                <a:cs typeface="Arial"/>
              </a:rPr>
              <a:t>חלק ב: תשובות (מהמפתח) – שאלות 1, 3, 5, 7 הן שרשור; 2, 4, 6, 8 אינן.</a:t>
            </a:r>
          </a:p>
          <a:p>
            <a:pPr rtl="1" algn="r">
              <a:lnSpc>
                <a:spcPct val="110000"/>
              </a:lnSpc>
              <a:spcAft>
                <a:spcPts val="400"/>
              </a:spcAft>
            </a:pPr>
            <a:r>
              <a:rPr sz="1400" b="0" i="0" lang="he-IL">
                <a:solidFill>
                  <a:srgbClr val="262626"/>
                </a:solidFill>
                <a:latin typeface="Arial"/>
                <a:ea typeface="Arial"/>
                <a:cs typeface="Arial"/>
              </a:rPr>
              <a:t>חלק ג הוא דוגמה שאינה מבחינת בגרות (מסומנת כך בדף).</a:t>
            </a:r>
          </a:p>
          <a:p>
            <a:pPr rtl="1" algn="r">
              <a:lnSpc>
                <a:spcPct val="110000"/>
              </a:lnSpc>
              <a:spcAft>
                <a:spcPts val="400"/>
              </a:spcAft>
            </a:pPr>
            <a:r>
              <a:rPr sz="1400" b="0" i="0" lang="he-IL">
                <a:solidFill>
                  <a:srgbClr val="262626"/>
                </a:solidFill>
                <a:latin typeface="Arial"/>
                <a:ea typeface="Arial"/>
                <a:cs typeface="Arial"/>
              </a:rPr>
              <a:t>חלק ד, סעיף 5: התשובה של התלמיד "צריכים אור בכדי להתקיים" – מטרה במקום מנגנון, ומדלגת על הפוטוסינתזה. בעלי חיים לא משתמשים באור ישירות.</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2 מלווה את דף עבודה 2.</a:t>
            </a:r>
          </a:p>
          <a:p>
            <a:pPr rtl="1" algn="r">
              <a:lnSpc>
                <a:spcPct val="110000"/>
              </a:lnSpc>
              <a:spcAft>
                <a:spcPts val="400"/>
              </a:spcAft>
            </a:pPr>
            <a:r>
              <a:rPr sz="1400" b="0" i="0" lang="he-IL">
                <a:solidFill>
                  <a:srgbClr val="262626"/>
                </a:solidFill>
                <a:latin typeface="Arial"/>
                <a:ea typeface="Arial"/>
                <a:cs typeface="Arial"/>
              </a:rPr>
              <a:t>המטרה (כמו בדף): להבין שבשרשרת יש סדר אחד נכון, ושכל חוליה נובעת מהחוליה שלפניה.</a:t>
            </a:r>
          </a:p>
          <a:p>
            <a:pPr rtl="1" algn="r">
              <a:lnSpc>
                <a:spcPct val="110000"/>
              </a:lnSpc>
              <a:spcAft>
                <a:spcPts val="400"/>
              </a:spcAft>
            </a:pPr>
            <a:r>
              <a:rPr sz="1400" b="0" i="0" lang="he-IL">
                <a:solidFill>
                  <a:srgbClr val="262626"/>
                </a:solidFill>
                <a:latin typeface="Arial"/>
                <a:ea typeface="Arial"/>
                <a:cs typeface="Arial"/>
              </a:rPr>
              <a:t>השאלה המנחה לכל הפרק: "ומה קורה בגלל זה?" – כך מוצאים את החוליה הבאה.</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שלב 1: מציגים את ארבע החוליות המבולבלות. ATP = נשא האנרגיה בתא.</a:t>
            </a:r>
          </a:p>
          <a:p>
            <a:pPr rtl="1" algn="r">
              <a:lnSpc>
                <a:spcPct val="110000"/>
              </a:lnSpc>
              <a:spcAft>
                <a:spcPts val="400"/>
              </a:spcAft>
            </a:pPr>
            <a:r>
              <a:rPr sz="1400" b="0" i="0" lang="he-IL">
                <a:solidFill>
                  <a:srgbClr val="262626"/>
                </a:solidFill>
                <a:latin typeface="Arial"/>
                <a:ea typeface="Arial"/>
                <a:cs typeface="Arial"/>
              </a:rPr>
              <a:t>שלב 2: "איזו חוליה מתחילה מהסיבה הנתונה (חוסר חמצן)?" – ב. לחיצה.</a:t>
            </a:r>
          </a:p>
          <a:p>
            <a:pPr rtl="1" algn="r">
              <a:lnSpc>
                <a:spcPct val="110000"/>
              </a:lnSpc>
              <a:spcAft>
                <a:spcPts val="400"/>
              </a:spcAft>
            </a:pPr>
            <a:r>
              <a:rPr sz="1400" b="0" i="0" lang="he-IL">
                <a:solidFill>
                  <a:srgbClr val="262626"/>
                </a:solidFill>
                <a:latin typeface="Arial"/>
                <a:ea typeface="Arial"/>
                <a:cs typeface="Arial"/>
              </a:rPr>
              <a:t>שלב 3: "ומה קורה בגלל זה?" – ד (בתסיסה מופק מעט ATP), ואז א (צריך לפרק יותר גלוקוז). לחיצה אחרי כל תשובה.</a:t>
            </a:r>
          </a:p>
          <a:p>
            <a:pPr rtl="1" algn="r">
              <a:lnSpc>
                <a:spcPct val="110000"/>
              </a:lnSpc>
              <a:spcAft>
                <a:spcPts val="400"/>
              </a:spcAft>
            </a:pPr>
            <a:r>
              <a:rPr sz="1400" b="0" i="0" lang="he-IL">
                <a:solidFill>
                  <a:srgbClr val="262626"/>
                </a:solidFill>
                <a:latin typeface="Arial"/>
                <a:ea typeface="Arial"/>
                <a:cs typeface="Arial"/>
              </a:rPr>
              <a:t>שלב 4: מסיימים בתוצאה הנשאלת – ג.</a:t>
            </a:r>
          </a:p>
          <a:p>
            <a:pPr rtl="1" algn="r">
              <a:lnSpc>
                <a:spcPct val="110000"/>
              </a:lnSpc>
              <a:spcAft>
                <a:spcPts val="400"/>
              </a:spcAft>
            </a:pPr>
            <a:r>
              <a:rPr sz="1400" b="0" i="0" lang="he-IL">
                <a:solidFill>
                  <a:srgbClr val="262626"/>
                </a:solidFill>
                <a:latin typeface="Arial"/>
                <a:ea typeface="Arial"/>
                <a:cs typeface="Arial"/>
              </a:rPr>
              <a:t>התשובה המלאה (מהדף): בחוסר חמצן השמרים מבצעים תסיסה, ובתסיסה מופק מכל מולקולת גלוקוז מעט ATP. לכן כדי לקבל את כמות האנרגיה שהתא צריך, השמרים צריכים לפרק יותר מולקולות גלוקוז, וכתוצאה מכך צריכת הגלוקוז מוגברת.</a:t>
            </a:r>
          </a:p>
          <a:p>
            <a:pPr rtl="1" algn="r">
              <a:lnSpc>
                <a:spcPct val="110000"/>
              </a:lnSpc>
              <a:spcAft>
                <a:spcPts val="400"/>
              </a:spcAft>
            </a:pPr>
            <a:r>
              <a:rPr sz="1400" b="0" i="0" lang="he-IL">
                <a:solidFill>
                  <a:srgbClr val="262626"/>
                </a:solidFill>
                <a:latin typeface="Arial"/>
                <a:ea typeface="Arial"/>
                <a:cs typeface="Arial"/>
              </a:rPr>
              <a:t>בדיקה: קוראים מימין לשמאל ושואלים בין כל שתי קופסאות "האם הראשונה גורמת לשנייה?".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זו שאלה מאבולוציה (נושא בחירה) – מראה שהשרשור נדרש בכל הנושאים.</a:t>
            </a:r>
          </a:p>
          <a:p>
            <a:pPr rtl="1" algn="r">
              <a:lnSpc>
                <a:spcPct val="110000"/>
              </a:lnSpc>
              <a:spcAft>
                <a:spcPts val="400"/>
              </a:spcAft>
            </a:pPr>
            <a:r>
              <a:rPr sz="1400" b="0" i="0" lang="he-IL">
                <a:solidFill>
                  <a:srgbClr val="262626"/>
                </a:solidFill>
                <a:latin typeface="Arial"/>
                <a:ea typeface="Arial"/>
                <a:cs typeface="Arial"/>
              </a:rPr>
              <a:t>השאלה המקורית מבקשת להסביר גם את העכברים הבהירים על סלעים בהירים; כאן קיצרנו לחלק של העכברים הכהים.</a:t>
            </a:r>
          </a:p>
          <a:p>
            <a:pPr rtl="1" algn="r">
              <a:lnSpc>
                <a:spcPct val="110000"/>
              </a:lnSpc>
              <a:spcAft>
                <a:spcPts val="400"/>
              </a:spcAft>
            </a:pPr>
            <a:r>
              <a:rPr sz="1400" b="0" i="0" lang="he-IL">
                <a:solidFill>
                  <a:srgbClr val="262626"/>
                </a:solidFill>
                <a:latin typeface="Arial"/>
                <a:ea typeface="Arial"/>
                <a:cs typeface="Arial"/>
              </a:rPr>
              <a:t>תנו לזוגות 2 דקות לסדר. שאלה מנחה: "איזו חוליה היא הכי 'ראשונה' – מה היה צריך לקרות לפני שהיה עכבר כהה בכלל?" (מוטציה).</a:t>
            </a:r>
          </a:p>
          <a:p>
            <a:pPr rtl="1" algn="r">
              <a:lnSpc>
                <a:spcPct val="110000"/>
              </a:lnSpc>
              <a:spcAft>
                <a:spcPts val="400"/>
              </a:spcAft>
            </a:pPr>
            <a:r>
              <a:rPr sz="1400" b="0" i="0" lang="he-IL">
                <a:solidFill>
                  <a:srgbClr val="262626"/>
                </a:solidFill>
                <a:latin typeface="Arial"/>
                <a:ea typeface="Arial"/>
                <a:cs typeface="Arial"/>
              </a:rPr>
              <a:t>הסדר הנכון: ב ← ד ← א ← ה ← ג.</a:t>
            </a:r>
          </a:p>
          <a:p>
            <a:pPr rtl="1" algn="r">
              <a:lnSpc>
                <a:spcPct val="110000"/>
              </a:lnSpc>
              <a:spcAft>
                <a:spcPts val="400"/>
              </a:spcAft>
            </a:pPr>
            <a:r>
              <a:rPr sz="1400" b="0" i="0" lang="he-IL">
                <a:solidFill>
                  <a:srgbClr val="262626"/>
                </a:solidFill>
                <a:latin typeface="Arial"/>
                <a:ea typeface="Arial"/>
                <a:cs typeface="Arial"/>
              </a:rPr>
              <a:t>שאלו גם: "האם הסלעים הכהים גרמו למוטציה?" – לא! המוטציה אקראית. זו בדיוק הטעות ה"למרקיסטית" שנפגוש בדף 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חושפים את השרשרת לפי הסדר: ב ← ד ← א ← ה ← ג. בכל לחיצה שאלו: "האם החוליה הקודמת גורמת לזו?".</a:t>
            </a:r>
          </a:p>
          <a:p>
            <a:pPr rtl="1" algn="r">
              <a:lnSpc>
                <a:spcPct val="110000"/>
              </a:lnSpc>
              <a:spcAft>
                <a:spcPts val="400"/>
              </a:spcAft>
            </a:pPr>
            <a:r>
              <a:rPr sz="1400" b="0" i="0" lang="he-IL">
                <a:solidFill>
                  <a:srgbClr val="262626"/>
                </a:solidFill>
                <a:latin typeface="Arial"/>
                <a:ea typeface="Arial"/>
                <a:cs typeface="Arial"/>
              </a:rPr>
              <a:t>דגם התשובות: מוטציה אקראית יצרה שונות; לעכברים המוסווים יש יתרון – נטרפים פחות; הם מתרבים ומורישים את הצבע לצאצאיהם.</a:t>
            </a:r>
          </a:p>
          <a:p>
            <a:pPr rtl="1" algn="r">
              <a:lnSpc>
                <a:spcPct val="110000"/>
              </a:lnSpc>
              <a:spcAft>
                <a:spcPts val="400"/>
              </a:spcAft>
            </a:pPr>
            <a:r>
              <a:rPr sz="1400" b="0" i="0" lang="he-IL">
                <a:solidFill>
                  <a:srgbClr val="262626"/>
                </a:solidFill>
                <a:latin typeface="Arial"/>
                <a:ea typeface="Arial"/>
                <a:cs typeface="Arial"/>
              </a:rPr>
              <a:t>לחיצה: תשובת תלמיד מהחוברת. שאלו: "מה נכון בה ומה חסר?"</a:t>
            </a:r>
          </a:p>
          <a:p>
            <a:pPr rtl="1" algn="r">
              <a:lnSpc>
                <a:spcPct val="110000"/>
              </a:lnSpc>
              <a:spcAft>
                <a:spcPts val="400"/>
              </a:spcAft>
            </a:pPr>
            <a:r>
              <a:rPr sz="1400" b="0" i="0" lang="he-IL">
                <a:solidFill>
                  <a:srgbClr val="262626"/>
                </a:solidFill>
                <a:latin typeface="Arial"/>
                <a:ea typeface="Arial"/>
                <a:cs typeface="Arial"/>
              </a:rPr>
              <a:t>לחיצה: ניתוח החוברת – ניקוד חלקי. חסרים ההתרבות וההורשה, שבלעדיהם אין שינוי באוכלוסייה לאורך דורות.</a:t>
            </a:r>
          </a:p>
          <a:p>
            <a:pPr rtl="1" algn="r">
              <a:lnSpc>
                <a:spcPct val="110000"/>
              </a:lnSpc>
              <a:spcAft>
                <a:spcPts val="400"/>
              </a:spcAft>
            </a:pPr>
            <a:r>
              <a:rPr sz="1400" b="0" i="0" lang="he-IL">
                <a:solidFill>
                  <a:srgbClr val="262626"/>
                </a:solidFill>
                <a:latin typeface="Arial"/>
                <a:ea typeface="Arial"/>
                <a:cs typeface="Arial"/>
              </a:rPr>
              <a:t>עוד הערה: "עברו לבית גידול" – לא כתוב בשאלה שהעכברים עברו; הסלעים השתנו במקום.</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30 דקות.</a:t>
            </a:r>
          </a:p>
          <a:p>
            <a:pPr rtl="1" algn="r">
              <a:lnSpc>
                <a:spcPct val="110000"/>
              </a:lnSpc>
              <a:spcAft>
                <a:spcPts val="400"/>
              </a:spcAft>
            </a:pPr>
            <a:r>
              <a:rPr sz="1400" b="0" i="0" lang="he-IL">
                <a:solidFill>
                  <a:srgbClr val="262626"/>
                </a:solidFill>
                <a:latin typeface="Arial"/>
                <a:ea typeface="Arial"/>
                <a:cs typeface="Arial"/>
              </a:rPr>
              <a:t>חלק א: התלמיד מהחוברת התחיל מהתוצאה (תאי הדם האדומים) – ובכל זאת קיבל ניקוד חלקי על זוגות חוליות רצופות שסודרו נכון. מסר לתלמידים: כל חוליה שווה נקודות.</a:t>
            </a:r>
          </a:p>
          <a:p>
            <a:pPr rtl="1" algn="r">
              <a:lnSpc>
                <a:spcPct val="110000"/>
              </a:lnSpc>
              <a:spcAft>
                <a:spcPts val="400"/>
              </a:spcAft>
            </a:pPr>
            <a:r>
              <a:rPr sz="1400" b="0" i="0" lang="he-IL">
                <a:solidFill>
                  <a:srgbClr val="262626"/>
                </a:solidFill>
                <a:latin typeface="Arial"/>
                <a:ea typeface="Arial"/>
                <a:cs typeface="Arial"/>
              </a:rPr>
              <a:t>הסדר הנכון בחלק א: פחות חמצן נכנס לריאות (ירידה) ← רמת התעתוק של הגן לאריתרופויטין (עלייה) ← ריכוז ההורמון (עלייה) ← כמות תאי הדם האדומים (עלייה).</a:t>
            </a:r>
          </a:p>
          <a:p>
            <a:pPr rtl="1" algn="r">
              <a:lnSpc>
                <a:spcPct val="110000"/>
              </a:lnSpc>
              <a:spcAft>
                <a:spcPts val="400"/>
              </a:spcAft>
            </a:pPr>
            <a:r>
              <a:rPr sz="1400" b="0" i="0" lang="he-IL">
                <a:solidFill>
                  <a:srgbClr val="262626"/>
                </a:solidFill>
                <a:latin typeface="Arial"/>
                <a:ea typeface="Arial"/>
                <a:cs typeface="Arial"/>
              </a:rPr>
              <a:t>חלק ב: החוליה השגויה היא "התא מתפוצץ" – לאצה יש דופן.</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3 מלווה את דף עבודה 3.</a:t>
            </a:r>
          </a:p>
          <a:p>
            <a:pPr rtl="1" algn="r">
              <a:lnSpc>
                <a:spcPct val="110000"/>
              </a:lnSpc>
              <a:spcAft>
                <a:spcPts val="400"/>
              </a:spcAft>
            </a:pPr>
            <a:r>
              <a:rPr sz="1400" b="0" i="0" lang="he-IL">
                <a:solidFill>
                  <a:srgbClr val="262626"/>
                </a:solidFill>
                <a:latin typeface="Arial"/>
                <a:ea typeface="Arial"/>
                <a:cs typeface="Arial"/>
              </a:rPr>
              <a:t>ציטוט מהחוברת (מופיע גם בדף): "כאשר בתשובה נדרשים מרכיבים או שלבים רבים, גדל הסיכוי שהתלמידים ״ידלגו״ על חלק מהם, ויתקבלו תשובות רבות חלקיות."</a:t>
            </a:r>
          </a:p>
          <a:p>
            <a:pPr rtl="1" algn="r">
              <a:lnSpc>
                <a:spcPct val="110000"/>
              </a:lnSpc>
              <a:spcAft>
                <a:spcPts val="400"/>
              </a:spcAft>
            </a:pPr>
            <a:r>
              <a:rPr sz="1400" b="0" i="0" lang="he-IL">
                <a:solidFill>
                  <a:srgbClr val="262626"/>
                </a:solidFill>
                <a:latin typeface="Arial"/>
                <a:ea typeface="Arial"/>
                <a:cs typeface="Arial"/>
              </a:rPr>
              <a:t>הכלי של הפרק: מבחן "ולמה?".</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שלב 1: קוראים את "התשובה עם החור".</a:t>
            </a:r>
          </a:p>
          <a:p>
            <a:pPr rtl="1" algn="r">
              <a:lnSpc>
                <a:spcPct val="110000"/>
              </a:lnSpc>
              <a:spcAft>
                <a:spcPts val="400"/>
              </a:spcAft>
            </a:pPr>
            <a:r>
              <a:rPr sz="1400" b="0" i="0" lang="he-IL">
                <a:solidFill>
                  <a:srgbClr val="262626"/>
                </a:solidFill>
                <a:latin typeface="Arial"/>
                <a:ea typeface="Arial"/>
                <a:cs typeface="Arial"/>
              </a:rPr>
              <a:t>שלב 2 (לחיצה): שואלים "ולמה פחות פחמן דו-חמצני גורם לגדילה פחותה?" – אין תשובה במשפט, ולכן חסרות חוליות.</a:t>
            </a:r>
          </a:p>
          <a:p>
            <a:pPr rtl="1" algn="r">
              <a:lnSpc>
                <a:spcPct val="110000"/>
              </a:lnSpc>
              <a:spcAft>
                <a:spcPts val="400"/>
              </a:spcAft>
            </a:pPr>
            <a:r>
              <a:rPr sz="1400" b="0" i="0" lang="he-IL">
                <a:solidFill>
                  <a:srgbClr val="262626"/>
                </a:solidFill>
                <a:latin typeface="Arial"/>
                <a:ea typeface="Arial"/>
                <a:cs typeface="Arial"/>
              </a:rPr>
              <a:t>שלב 3 (לחיצות): משלימים. הקופסאות הצהובות הן החוליות שהשלמנו: פחמן דו-חמצני הוא חומר המוצא של הפוטוסינתזה ← פחות פוטוסינתזה ← פחות חומרים אורגניים (גלוקוז) לבניית תאים ולהפקת אנרגיה.</a:t>
            </a:r>
          </a:p>
          <a:p>
            <a:pPr rtl="1" algn="r">
              <a:lnSpc>
                <a:spcPct val="110000"/>
              </a:lnSpc>
              <a:spcAft>
                <a:spcPts val="400"/>
              </a:spcAft>
            </a:pPr>
            <a:r>
              <a:rPr sz="1400" b="0" i="0" lang="he-IL">
                <a:solidFill>
                  <a:srgbClr val="262626"/>
                </a:solidFill>
                <a:latin typeface="Arial"/>
                <a:ea typeface="Arial"/>
                <a:cs typeface="Arial"/>
              </a:rPr>
              <a:t>התשובה המלאה (מהדף): כשהפיוניות סגורות נקלט בצמח פחות פחמן דו-חמצני, ולכן מתבצעת פחות פוטוסינתזה ונוצר פחות גלוקוז. כתוצאה מכך יש לצמח פחות חומרים אורגניים לבניית תאים חדשים ולהפקת אנרגיה בנשימה התאית, ולכן גדילת הצמח נפגעת.</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זו שאלה מגנטיקה/בקרה – שרשרת קצרה (2 נקודות), אבל עם חוליה שתלמידים דילגו עליה.</a:t>
            </a:r>
          </a:p>
          <a:p>
            <a:pPr rtl="1" algn="r">
              <a:lnSpc>
                <a:spcPct val="110000"/>
              </a:lnSpc>
              <a:spcAft>
                <a:spcPts val="400"/>
              </a:spcAft>
            </a:pPr>
            <a:r>
              <a:rPr sz="1400" b="0" i="0" lang="he-IL">
                <a:solidFill>
                  <a:srgbClr val="262626"/>
                </a:solidFill>
                <a:latin typeface="Arial"/>
                <a:ea typeface="Arial"/>
                <a:cs typeface="Arial"/>
              </a:rPr>
              <a:t>שאלו: "בין 'נקשר ל-RNA השליח' לבין 'לא מתבצע תרגום' – ולמה?"</a:t>
            </a:r>
          </a:p>
          <a:p>
            <a:pPr rtl="1" algn="r">
              <a:lnSpc>
                <a:spcPct val="110000"/>
              </a:lnSpc>
              <a:spcAft>
                <a:spcPts val="400"/>
              </a:spcAft>
            </a:pPr>
            <a:r>
              <a:rPr sz="1400" b="0" i="0" lang="he-IL">
                <a:solidFill>
                  <a:srgbClr val="262626"/>
                </a:solidFill>
                <a:latin typeface="Arial"/>
                <a:ea typeface="Arial"/>
                <a:cs typeface="Arial"/>
              </a:rPr>
              <a:t>תשובה צפויה (לפי דגם התשובות): הקשירה מונעת את קשירת ה-RNA השליח לריבוזום (או את התקשרות ה-tRNA, או גורמת לפירוק ה-RNA השליח), ולכן התרגום לא מתבצע.</a:t>
            </a:r>
          </a:p>
          <a:p>
            <a:pPr rtl="1" algn="r">
              <a:lnSpc>
                <a:spcPct val="110000"/>
              </a:lnSpc>
              <a:spcAft>
                <a:spcPts val="400"/>
              </a:spcAft>
            </a:pPr>
            <a:r>
              <a:rPr sz="1400" b="0" i="0" lang="he-IL">
                <a:solidFill>
                  <a:srgbClr val="262626"/>
                </a:solidFill>
                <a:latin typeface="Arial"/>
                <a:ea typeface="Arial"/>
                <a:cs typeface="Arial"/>
              </a:rPr>
              <a:t>לפי החוברת "בשני השאלונים התלמידים התקשו" בשאלה הזו.</a:t>
            </a:r>
          </a:p>
          <a:p>
            <a:pPr rtl="1" algn="r">
              <a:lnSpc>
                <a:spcPct val="110000"/>
              </a:lnSpc>
              <a:spcAft>
                <a:spcPts val="400"/>
              </a:spcAft>
            </a:pPr>
            <a:r>
              <a:rPr sz="1400" b="0" i="0" lang="he-IL">
                <a:solidFill>
                  <a:srgbClr val="262626"/>
                </a:solidFill>
                <a:latin typeface="Arial"/>
                <a:ea typeface="Arial"/>
                <a:cs typeface="Arial"/>
              </a:rPr>
              <a:t>tRNA = RNA מוביל.</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לחיצה 1: החוליה החסרה (צהוב) – לפי דגם התשובות: הקשירה מונעת את קשירת ה-RNA השליח לריבוזום / מונעת התקשרות של tRNA / גורמת לפירוק ה-RNA השליח, ולכן נפגע ייצור החלבון.</a:t>
            </a:r>
          </a:p>
          <a:p>
            <a:pPr rtl="1" algn="r">
              <a:lnSpc>
                <a:spcPct val="110000"/>
              </a:lnSpc>
              <a:spcAft>
                <a:spcPts val="400"/>
              </a:spcAft>
            </a:pPr>
            <a:r>
              <a:rPr sz="1400" b="0" i="0" lang="he-IL">
                <a:solidFill>
                  <a:srgbClr val="262626"/>
                </a:solidFill>
                <a:latin typeface="Arial"/>
                <a:ea typeface="Arial"/>
                <a:cs typeface="Arial"/>
              </a:rPr>
              <a:t>לחיצה 2: תשובת תלמיד מהחוברת. שאלו: "איפה כאן 'ולמה?'" – "מפריע לעבור תהליכים נוספים" לא אומר איזה תהליך ואיך.</a:t>
            </a:r>
          </a:p>
          <a:p>
            <a:pPr rtl="1" algn="r">
              <a:lnSpc>
                <a:spcPct val="110000"/>
              </a:lnSpc>
              <a:spcAft>
                <a:spcPts val="400"/>
              </a:spcAft>
            </a:pPr>
            <a:r>
              <a:rPr sz="1400" b="0" i="0" lang="he-IL">
                <a:solidFill>
                  <a:srgbClr val="262626"/>
                </a:solidFill>
                <a:latin typeface="Arial"/>
                <a:ea typeface="Arial"/>
                <a:cs typeface="Arial"/>
              </a:rPr>
              <a:t>לחיצה 3: ניתוח החוברת. שתי בעיות: (1) ניסוח כללי במקום חוליה מדויקת; (2) טעות מדעית – RNA שליח לא "הופך" לחלבון; הוא תבנית שלפיה הריבוזום בונה חלבון.</a:t>
            </a:r>
          </a:p>
          <a:p>
            <a:pPr rtl="1" algn="r">
              <a:lnSpc>
                <a:spcPct val="110000"/>
              </a:lnSpc>
              <a:spcAft>
                <a:spcPts val="400"/>
              </a:spcAft>
            </a:pPr>
            <a:r>
              <a:rPr sz="1400" b="0" i="0" lang="he-IL">
                <a:solidFill>
                  <a:srgbClr val="262626"/>
                </a:solidFill>
                <a:latin typeface="Arial"/>
                <a:ea typeface="Arial"/>
                <a:cs typeface="Arial"/>
              </a:rPr>
              <a:t>מסר: חוליה כללית ("מפריע", "משפיע") שווה פחות מחוליה שמסבירה מנגנון.</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30 דקות.</a:t>
            </a:r>
          </a:p>
          <a:p>
            <a:pPr rtl="1" algn="r">
              <a:lnSpc>
                <a:spcPct val="110000"/>
              </a:lnSpc>
              <a:spcAft>
                <a:spcPts val="400"/>
              </a:spcAft>
            </a:pPr>
            <a:r>
              <a:rPr sz="1400" b="0" i="0" lang="he-IL">
                <a:solidFill>
                  <a:srgbClr val="262626"/>
                </a:solidFill>
                <a:latin typeface="Arial"/>
                <a:ea typeface="Arial"/>
                <a:cs typeface="Arial"/>
              </a:rPr>
              <a:t>חלק א: בתשובת התלמיד ("אינם קולטים אור... ולהפיק אנרגיה") חסרות החוליות "אין כלורופיל" ו"לא נוצרים חומרים אורגניים". הטעות המדעית: פוטוסינתזה לא "מפיקה אנרגיה" – היא בונה חומר אורגני, והאנרגיה מופקת בנשימה התאית.</a:t>
            </a:r>
          </a:p>
          <a:p>
            <a:pPr rtl="1" algn="r">
              <a:lnSpc>
                <a:spcPct val="110000"/>
              </a:lnSpc>
              <a:spcAft>
                <a:spcPts val="400"/>
              </a:spcAft>
            </a:pPr>
            <a:r>
              <a:rPr sz="1400" b="0" i="0" lang="he-IL">
                <a:solidFill>
                  <a:srgbClr val="262626"/>
                </a:solidFill>
                <a:latin typeface="Arial"/>
                <a:ea typeface="Arial"/>
                <a:cs typeface="Arial"/>
              </a:rPr>
              <a:t>חלק ב: החוברת מציינת את "הקושי של תלמידים לעבור מרמת ארגון אחת לזו מתחתיה". הדגישו את רמת התא: יותר חמצן לתאים ← יותר נשימה תאית ← יותר אנרגיה וחום.</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4 מלווה את דף עבודה 4.</a:t>
            </a:r>
          </a:p>
          <a:p>
            <a:pPr rtl="1" algn="r">
              <a:lnSpc>
                <a:spcPct val="110000"/>
              </a:lnSpc>
              <a:spcAft>
                <a:spcPts val="400"/>
              </a:spcAft>
            </a:pPr>
            <a:r>
              <a:rPr sz="1400" b="0" i="0" lang="he-IL">
                <a:solidFill>
                  <a:srgbClr val="262626"/>
                </a:solidFill>
                <a:latin typeface="Arial"/>
                <a:ea typeface="Arial"/>
                <a:cs typeface="Arial"/>
              </a:rPr>
              <a:t>המטרה (כמו בדף): להכיר את הטעויות שבגללן תלמידים מפסידים נקודות בשאלות שרשור – ולמצוא אותן בתשובות אמיתיות מהבחינה.</a:t>
            </a:r>
          </a:p>
          <a:p>
            <a:pPr rtl="1" algn="r">
              <a:lnSpc>
                <a:spcPct val="110000"/>
              </a:lnSpc>
              <a:spcAft>
                <a:spcPts val="400"/>
              </a:spcAft>
            </a:pPr>
            <a:r>
              <a:rPr sz="1400" b="0" i="0" lang="he-IL">
                <a:solidFill>
                  <a:srgbClr val="262626"/>
                </a:solidFill>
                <a:latin typeface="Arial"/>
                <a:ea typeface="Arial"/>
                <a:cs typeface="Arial"/>
              </a:rPr>
              <a:t>היום התלמידים "מחליפים כובע" והופכים לבודקים.</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שלב 1: קוראים את תשובת התלמיד מהחוברת. שאלו: "כמה הייתם נותנים לה מתוך 2?"</a:t>
            </a:r>
          </a:p>
          <a:p>
            <a:pPr rtl="1" algn="r">
              <a:lnSpc>
                <a:spcPct val="110000"/>
              </a:lnSpc>
              <a:spcAft>
                <a:spcPts val="400"/>
              </a:spcAft>
            </a:pPr>
            <a:r>
              <a:rPr sz="1400" b="0" i="0" lang="he-IL">
                <a:solidFill>
                  <a:srgbClr val="262626"/>
                </a:solidFill>
                <a:latin typeface="Arial"/>
                <a:ea typeface="Arial"/>
                <a:cs typeface="Arial"/>
              </a:rPr>
              <a:t>שלב 2 (לחיצה): הבודקים נתנו ניקוד רק על המרכיב הראשון. שמים חץ בין המשפטים ושואלים "ולמה?": מ"משפיע על התהליכים" ועד "חולשה" – אין הסבר.</a:t>
            </a:r>
          </a:p>
          <a:p>
            <a:pPr rtl="1" algn="r">
              <a:lnSpc>
                <a:spcPct val="110000"/>
              </a:lnSpc>
              <a:spcAft>
                <a:spcPts val="400"/>
              </a:spcAft>
            </a:pPr>
            <a:r>
              <a:rPr sz="1400" b="0" i="0" lang="he-IL">
                <a:solidFill>
                  <a:srgbClr val="262626"/>
                </a:solidFill>
                <a:latin typeface="Arial"/>
                <a:ea typeface="Arial"/>
                <a:cs typeface="Arial"/>
              </a:rPr>
              <a:t>שלב 3 (לחיצות): השרשרת המלאה. הקופסאות הצהובות הן החוליות שהתלמיד דילג עליהן: פחות נשימה תאית ← פחות אנרגיה. "התהליכים צורכי החמצן" כללי מדי – צריך לכתוב את שם התהליך.</a:t>
            </a:r>
          </a:p>
          <a:p>
            <a:pPr rtl="1" algn="r">
              <a:lnSpc>
                <a:spcPct val="110000"/>
              </a:lnSpc>
              <a:spcAft>
                <a:spcPts val="400"/>
              </a:spcAft>
            </a:pPr>
            <a:r>
              <a:rPr sz="1400" b="0" i="0" lang="he-IL">
                <a:solidFill>
                  <a:srgbClr val="262626"/>
                </a:solidFill>
                <a:latin typeface="Arial"/>
                <a:ea typeface="Arial"/>
                <a:cs typeface="Arial"/>
              </a:rPr>
              <a:t>התשובה המלאה (מהדף): ההמוגלובין הפגום מעביר פחות חמצן לתאי הגוף, ולכן התאים מבצעים פחות נשימה תאית ומפיקים פחות אנרגיה (ATP). כתוצאה מכך החולים סובלים מחולשה כללית.</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שאלה מתשפ״ב (שאלון 043182). תנו לזוגות 3 דקות.</a:t>
            </a:r>
          </a:p>
          <a:p>
            <a:pPr rtl="1" algn="r">
              <a:lnSpc>
                <a:spcPct val="110000"/>
              </a:lnSpc>
              <a:spcAft>
                <a:spcPts val="400"/>
              </a:spcAft>
            </a:pPr>
            <a:r>
              <a:rPr sz="1400" b="0" i="0" lang="he-IL">
                <a:solidFill>
                  <a:srgbClr val="262626"/>
                </a:solidFill>
                <a:latin typeface="Arial"/>
                <a:ea typeface="Arial"/>
                <a:cs typeface="Arial"/>
              </a:rPr>
              <a:t>תשובות צפויות:</a:t>
            </a:r>
          </a:p>
          <a:p>
            <a:pPr rtl="1" algn="r">
              <a:lnSpc>
                <a:spcPct val="110000"/>
              </a:lnSpc>
              <a:spcAft>
                <a:spcPts val="400"/>
              </a:spcAft>
            </a:pPr>
            <a:r>
              <a:rPr sz="1400" b="0" i="0" lang="he-IL">
                <a:solidFill>
                  <a:srgbClr val="262626"/>
                </a:solidFill>
                <a:latin typeface="Arial"/>
                <a:ea typeface="Arial"/>
                <a:cs typeface="Arial"/>
              </a:rPr>
              <a:t>1. הקפיצה: מ"לא יכול לנשום את החמצן" ישר ל"שרירים... לפעול". לא מוסבר מה קורה בתאים.</a:t>
            </a:r>
          </a:p>
          <a:p>
            <a:pPr rtl="1" algn="r">
              <a:lnSpc>
                <a:spcPct val="110000"/>
              </a:lnSpc>
              <a:spcAft>
                <a:spcPts val="400"/>
              </a:spcAft>
            </a:pPr>
            <a:r>
              <a:rPr sz="1400" b="0" i="0" lang="he-IL">
                <a:solidFill>
                  <a:srgbClr val="262626"/>
                </a:solidFill>
                <a:latin typeface="Arial"/>
                <a:ea typeface="Arial"/>
                <a:cs typeface="Arial"/>
              </a:rPr>
              <a:t>2. "שדרוש... כדי לפעול" – ניסוח תכליתי (מטרה), לא מנגנון.</a:t>
            </a:r>
          </a:p>
          <a:p>
            <a:pPr rtl="1" algn="r">
              <a:lnSpc>
                <a:spcPct val="110000"/>
              </a:lnSpc>
              <a:spcAft>
                <a:spcPts val="400"/>
              </a:spcAft>
            </a:pPr>
            <a:r>
              <a:rPr sz="1400" b="0" i="0" lang="he-IL">
                <a:solidFill>
                  <a:srgbClr val="262626"/>
                </a:solidFill>
                <a:latin typeface="Arial"/>
                <a:ea typeface="Arial"/>
                <a:cs typeface="Arial"/>
              </a:rPr>
              <a:t>3. חסרות: נפגע חילוף הגזים בנאדיות ← פחות חמצן בדם ← פחות חמצן לתאי השרירים ← פחות נשימה תאית ← פחות אנרגיה.</a:t>
            </a:r>
          </a:p>
          <a:p>
            <a:pPr rtl="1" algn="r">
              <a:lnSpc>
                <a:spcPct val="110000"/>
              </a:lnSpc>
              <a:spcAft>
                <a:spcPts val="400"/>
              </a:spcAft>
            </a:pPr>
            <a:r>
              <a:rPr sz="1400" b="0" i="0" lang="he-IL">
                <a:solidFill>
                  <a:srgbClr val="262626"/>
                </a:solidFill>
                <a:latin typeface="Arial"/>
                <a:ea typeface="Arial"/>
                <a:cs typeface="Arial"/>
              </a:rPr>
              <a:t>חיבור לדף 1: זה שוב הדילוג על רמת התא.</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קוראים את ניתוח החוברת: שתי בעיות – ניסוח תכליתי, וחוליות חסרות.</a:t>
            </a:r>
          </a:p>
          <a:p>
            <a:pPr rtl="1" algn="r">
              <a:lnSpc>
                <a:spcPct val="110000"/>
              </a:lnSpc>
              <a:spcAft>
                <a:spcPts val="400"/>
              </a:spcAft>
            </a:pPr>
            <a:r>
              <a:rPr sz="1400" b="0" i="0" lang="he-IL">
                <a:solidFill>
                  <a:srgbClr val="262626"/>
                </a:solidFill>
                <a:latin typeface="Arial"/>
                <a:ea typeface="Arial"/>
                <a:cs typeface="Arial"/>
              </a:rPr>
              <a:t>חושפים את השרשרת לפי דגם התשובות: הצטברות נוזלים פוגעת בחילוף הגזים/בקליטת חמצן לדם ← פחות חמצן מגיע לתאים ← פחות נשימה תאית/פחות אנרגיה ← קושי בהפעלת שרירים.</a:t>
            </a:r>
          </a:p>
          <a:p>
            <a:pPr rtl="1" algn="r">
              <a:lnSpc>
                <a:spcPct val="110000"/>
              </a:lnSpc>
              <a:spcAft>
                <a:spcPts val="400"/>
              </a:spcAft>
            </a:pPr>
            <a:r>
              <a:rPr sz="1400" b="0" i="0" lang="he-IL">
                <a:solidFill>
                  <a:srgbClr val="262626"/>
                </a:solidFill>
                <a:latin typeface="Arial"/>
                <a:ea typeface="Arial"/>
                <a:cs typeface="Arial"/>
              </a:rPr>
              <a:t>הקופסאות הצהובות – מה שחסר בתשובת התלמיד.</a:t>
            </a:r>
          </a:p>
          <a:p>
            <a:pPr rtl="1" algn="r">
              <a:lnSpc>
                <a:spcPct val="110000"/>
              </a:lnSpc>
              <a:spcAft>
                <a:spcPts val="400"/>
              </a:spcAft>
            </a:pPr>
            <a:r>
              <a:rPr sz="1400" b="0" i="0" lang="he-IL">
                <a:solidFill>
                  <a:srgbClr val="262626"/>
                </a:solidFill>
                <a:latin typeface="Arial"/>
                <a:ea typeface="Arial"/>
                <a:cs typeface="Arial"/>
              </a:rPr>
              <a:t>לחיצה אחרונה: איך הופכים "כדי ש..." למנגנון. שאלו: "מה ההבדל בין 'השרירים צריכים חמצן כדי לפעול' לבין 'בלי חמצן מתבצעת פחות נשימה תאית'?" – הראשון אומר למה זה טוב, השני אומר מה קורה.</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40 דקות (הדף הארוך בסדרה).</a:t>
            </a:r>
          </a:p>
          <a:p>
            <a:pPr rtl="1" algn="r">
              <a:lnSpc>
                <a:spcPct val="110000"/>
              </a:lnSpc>
              <a:spcAft>
                <a:spcPts val="400"/>
              </a:spcAft>
            </a:pPr>
            <a:r>
              <a:rPr sz="1400" b="0" i="0" lang="he-IL">
                <a:solidFill>
                  <a:srgbClr val="262626"/>
                </a:solidFill>
                <a:latin typeface="Arial"/>
                <a:ea typeface="Arial"/>
                <a:cs typeface="Arial"/>
              </a:rPr>
              <a:t>חלק ג – התשובות (מהמפתח): 1-ג (תכליתי), 2-ד (למרקיסטי), 3-ה (האנשה), 4-ו (העתקת השאלה), 5-ז (עונים על שאלה אחרת), 6-א (דילוג), 7-ב (סדר הפוך).</a:t>
            </a:r>
          </a:p>
          <a:p>
            <a:pPr rtl="1" algn="r">
              <a:lnSpc>
                <a:spcPct val="110000"/>
              </a:lnSpc>
              <a:spcAft>
                <a:spcPts val="400"/>
              </a:spcAft>
            </a:pPr>
            <a:r>
              <a:rPr sz="1400" b="0" i="0" lang="he-IL">
                <a:solidFill>
                  <a:srgbClr val="262626"/>
                </a:solidFill>
                <a:latin typeface="Arial"/>
                <a:ea typeface="Arial"/>
                <a:cs typeface="Arial"/>
              </a:rPr>
              <a:t>חלק ב: בתשובה ב – "החיידקים מפתחים עמידות" – תפיסה למרקיסטית; העמידות קיימת מראש, והאנטיביוטיקה רק בוררת.</a:t>
            </a:r>
          </a:p>
          <a:p>
            <a:pPr rtl="1" algn="r">
              <a:lnSpc>
                <a:spcPct val="110000"/>
              </a:lnSpc>
              <a:spcAft>
                <a:spcPts val="400"/>
              </a:spcAft>
            </a:pPr>
            <a:r>
              <a:rPr sz="1400" b="0" i="0" lang="he-IL">
                <a:solidFill>
                  <a:srgbClr val="262626"/>
                </a:solidFill>
                <a:latin typeface="Arial"/>
                <a:ea typeface="Arial"/>
                <a:cs typeface="Arial"/>
              </a:rPr>
              <a:t>חלק ד: אל תדלגו על התחרות (סעיף 1) ועל ההבדל בין חיידקים רגישים לעמידים (סעיף 2).</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5 מלווה את דף עבודה 5.</a:t>
            </a:r>
          </a:p>
          <a:p>
            <a:pPr rtl="1" algn="r">
              <a:lnSpc>
                <a:spcPct val="110000"/>
              </a:lnSpc>
              <a:spcAft>
                <a:spcPts val="400"/>
              </a:spcAft>
            </a:pPr>
            <a:r>
              <a:rPr sz="1400" b="0" i="0" lang="he-IL">
                <a:solidFill>
                  <a:srgbClr val="262626"/>
                </a:solidFill>
                <a:latin typeface="Arial"/>
                <a:ea typeface="Arial"/>
                <a:cs typeface="Arial"/>
              </a:rPr>
              <a:t>המטרה (כמו בדף): לקחת תשובה אמיתית שקיבלה ניקוד חלקי – ולשכתב אותה לתשובה מלאה.</a:t>
            </a:r>
          </a:p>
          <a:p>
            <a:pPr rtl="1" algn="r">
              <a:lnSpc>
                <a:spcPct val="110000"/>
              </a:lnSpc>
              <a:spcAft>
                <a:spcPts val="400"/>
              </a:spcAft>
            </a:pPr>
            <a:r>
              <a:rPr sz="1400" b="0" i="0" lang="he-IL">
                <a:solidFill>
                  <a:srgbClr val="262626"/>
                </a:solidFill>
                <a:latin typeface="Arial"/>
                <a:ea typeface="Arial"/>
                <a:cs typeface="Arial"/>
              </a:rPr>
              <a:t>שלוש שאלות לכל תשובה חלשה: מה חסר בהתחלה? מה חסר באמצע? מה חסר בסוף?</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שלב 1: קוראים את התשובה הנפוצה מהחוברת – ניקוד חלקי.</a:t>
            </a:r>
          </a:p>
          <a:p>
            <a:pPr rtl="1" algn="r">
              <a:lnSpc>
                <a:spcPct val="110000"/>
              </a:lnSpc>
              <a:spcAft>
                <a:spcPts val="400"/>
              </a:spcAft>
            </a:pPr>
            <a:r>
              <a:rPr sz="1400" b="0" i="0" lang="he-IL">
                <a:solidFill>
                  <a:srgbClr val="262626"/>
                </a:solidFill>
                <a:latin typeface="Arial"/>
                <a:ea typeface="Arial"/>
                <a:cs typeface="Arial"/>
              </a:rPr>
              <a:t>שלב 2: "מה חסר בהתחלה?" – השאלה ביקשה להתייחס לדרך שבה החיידק גורם לתסמינים: החיידק מפריש רעלן, והרעלן גורם ליציאת מים מתאי המעי (צהוב = חוליה שנוספה).</a:t>
            </a:r>
          </a:p>
          <a:p>
            <a:pPr rtl="1" algn="r">
              <a:lnSpc>
                <a:spcPct val="110000"/>
              </a:lnSpc>
              <a:spcAft>
                <a:spcPts val="400"/>
              </a:spcAft>
            </a:pPr>
            <a:r>
              <a:rPr sz="1400" b="0" i="0" lang="he-IL">
                <a:solidFill>
                  <a:srgbClr val="262626"/>
                </a:solidFill>
                <a:latin typeface="Arial"/>
                <a:ea typeface="Arial"/>
                <a:cs typeface="Arial"/>
              </a:rPr>
              <a:t>שלב 3: "מה חסר בסוף?" – הקשר לטיפול: מתן נוזלים מחזיר את המים שאבדו.</a:t>
            </a:r>
          </a:p>
          <a:p>
            <a:pPr rtl="1" algn="r">
              <a:lnSpc>
                <a:spcPct val="110000"/>
              </a:lnSpc>
              <a:spcAft>
                <a:spcPts val="400"/>
              </a:spcAft>
            </a:pPr>
            <a:r>
              <a:rPr sz="1400" b="0" i="0" lang="he-IL">
                <a:solidFill>
                  <a:srgbClr val="262626"/>
                </a:solidFill>
                <a:latin typeface="Arial"/>
                <a:ea typeface="Arial"/>
                <a:cs typeface="Arial"/>
              </a:rPr>
              <a:t>שלב 4: כותבים מחדש מההתחלה עד הסוף, עם מילות קישור.</a:t>
            </a:r>
          </a:p>
          <a:p>
            <a:pPr rtl="1" algn="r">
              <a:lnSpc>
                <a:spcPct val="110000"/>
              </a:lnSpc>
              <a:spcAft>
                <a:spcPts val="400"/>
              </a:spcAft>
            </a:pPr>
            <a:r>
              <a:rPr sz="1400" b="0" i="0" lang="he-IL">
                <a:solidFill>
                  <a:srgbClr val="262626"/>
                </a:solidFill>
                <a:latin typeface="Arial"/>
                <a:ea typeface="Arial"/>
                <a:cs typeface="Arial"/>
              </a:rPr>
              <a:t>התשובה המלאה (מהדף): חיידק הכולרה מפריש במעי רעלן. הרעלן גורם ליציאת מלחים, ובעקבותיהם ליציאת מים, מתאי מערכת העיכול לחלל המעי. כתוצאה מכך החולה מאבד כמות גדולה של מים בשלשולים, וגופו מתייבש. לכן הטיפול הראשוני הוא מתן נוזלים, שמחזירים לגוף את המים שאבדו.</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תשובה של תלמיד מהחוברת – קצרה ונשמעת נכונה, אבל איבדה את רוב הנקודות. תנו 3 דקות לזוגות, ואז בקשו מזוג אחד להקריא שכתוב.</a:t>
            </a:r>
          </a:p>
          <a:p>
            <a:pPr rtl="1" algn="r">
              <a:lnSpc>
                <a:spcPct val="110000"/>
              </a:lnSpc>
              <a:spcAft>
                <a:spcPts val="400"/>
              </a:spcAft>
            </a:pPr>
            <a:r>
              <a:rPr sz="1400" b="0" i="0" lang="he-IL">
                <a:solidFill>
                  <a:srgbClr val="262626"/>
                </a:solidFill>
                <a:latin typeface="Arial"/>
                <a:ea typeface="Arial"/>
                <a:cs typeface="Arial"/>
              </a:rPr>
              <a:t>רמזים אם נתקעים:</a:t>
            </a:r>
          </a:p>
          <a:p>
            <a:pPr rtl="1" algn="r">
              <a:lnSpc>
                <a:spcPct val="110000"/>
              </a:lnSpc>
              <a:spcAft>
                <a:spcPts val="400"/>
              </a:spcAft>
            </a:pPr>
            <a:r>
              <a:rPr sz="1400" b="0" i="0" lang="he-IL">
                <a:solidFill>
                  <a:srgbClr val="262626"/>
                </a:solidFill>
                <a:latin typeface="Arial"/>
                <a:ea typeface="Arial"/>
                <a:cs typeface="Arial"/>
              </a:rPr>
              <a:t>1. "גבוה" – ביחס למה? (לריכוז בתוך התא)</a:t>
            </a:r>
          </a:p>
          <a:p>
            <a:pPr rtl="1" algn="r">
              <a:lnSpc>
                <a:spcPct val="110000"/>
              </a:lnSpc>
              <a:spcAft>
                <a:spcPts val="400"/>
              </a:spcAft>
            </a:pPr>
            <a:r>
              <a:rPr sz="1400" b="0" i="0" lang="he-IL">
                <a:solidFill>
                  <a:srgbClr val="262626"/>
                </a:solidFill>
                <a:latin typeface="Arial"/>
                <a:ea typeface="Arial"/>
                <a:cs typeface="Arial"/>
              </a:rPr>
              <a:t>2. "נוזלים"? מה בדיוק יוצא מהתא, ובאיזה תהליך? (מים, באוסמוזה)</a:t>
            </a:r>
          </a:p>
          <a:p>
            <a:pPr rtl="1" algn="r">
              <a:lnSpc>
                <a:spcPct val="110000"/>
              </a:lnSpc>
              <a:spcAft>
                <a:spcPts val="400"/>
              </a:spcAft>
            </a:pPr>
            <a:r>
              <a:rPr sz="1400" b="0" i="0" lang="he-IL">
                <a:solidFill>
                  <a:srgbClr val="262626"/>
                </a:solidFill>
                <a:latin typeface="Arial"/>
                <a:ea typeface="Arial"/>
                <a:cs typeface="Arial"/>
              </a:rPr>
              <a:t>3. "התא מת" – למה? מה קורה לתא שמאבד מים? (מתייבש, נפגעת פעילות האנזימים)</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שלוש הבעיות – לפי ניתוח החוברת:</a:t>
            </a:r>
          </a:p>
          <a:p>
            <a:pPr rtl="1" algn="r">
              <a:lnSpc>
                <a:spcPct val="110000"/>
              </a:lnSpc>
              <a:spcAft>
                <a:spcPts val="400"/>
              </a:spcAft>
            </a:pPr>
            <a:r>
              <a:rPr sz="1400" b="0" i="0" lang="he-IL">
                <a:solidFill>
                  <a:srgbClr val="262626"/>
                </a:solidFill>
                <a:latin typeface="Arial"/>
                <a:ea typeface="Arial"/>
                <a:cs typeface="Arial"/>
              </a:rPr>
              <a:t>1. "מפסיד את רוב הניקוד של מרכיב I, כי לא התייחס להפרשי הריכוזים בין התא לסביבתו (״גבוה״ – נמצא בשאלה)."</a:t>
            </a:r>
          </a:p>
          <a:p>
            <a:pPr rtl="1" algn="r">
              <a:lnSpc>
                <a:spcPct val="110000"/>
              </a:lnSpc>
              <a:spcAft>
                <a:spcPts val="400"/>
              </a:spcAft>
            </a:pPr>
            <a:r>
              <a:rPr sz="1400" b="0" i="0" lang="he-IL">
                <a:solidFill>
                  <a:srgbClr val="262626"/>
                </a:solidFill>
                <a:latin typeface="Arial"/>
                <a:ea typeface="Arial"/>
                <a:cs typeface="Arial"/>
              </a:rPr>
              <a:t>2. "מפסיד ניקוד מתוך מרכיב II על יציאה של ״נוזלים״ במקום יציאה של מים."</a:t>
            </a:r>
          </a:p>
          <a:p>
            <a:pPr rtl="1" algn="r">
              <a:lnSpc>
                <a:spcPct val="110000"/>
              </a:lnSpc>
              <a:spcAft>
                <a:spcPts val="400"/>
              </a:spcAft>
            </a:pPr>
            <a:r>
              <a:rPr sz="1400" b="0" i="0" lang="he-IL">
                <a:solidFill>
                  <a:srgbClr val="262626"/>
                </a:solidFill>
                <a:latin typeface="Arial"/>
                <a:ea typeface="Arial"/>
                <a:cs typeface="Arial"/>
              </a:rPr>
              <a:t>3. "מפסיד את כל הניקוד של מרכיב III – על מוות שהוא כללי, במקום התייבשות / הרעלה / דנטורציה."</a:t>
            </a:r>
          </a:p>
          <a:p>
            <a:pPr rtl="1" algn="r">
              <a:lnSpc>
                <a:spcPct val="110000"/>
              </a:lnSpc>
              <a:spcAft>
                <a:spcPts val="400"/>
              </a:spcAft>
            </a:pPr>
            <a:r>
              <a:rPr sz="1400" b="0" i="0" lang="he-IL">
                <a:solidFill>
                  <a:srgbClr val="262626"/>
                </a:solidFill>
                <a:latin typeface="Arial"/>
                <a:ea typeface="Arial"/>
                <a:cs typeface="Arial"/>
              </a:rPr>
              <a:t>התשובה המלאה בנויה לפי דגם התשובות. דגם התשובות מקבל גם דרך שנייה: חדירת מלחים לתאים ← הרעלה / דנטורציה של חלבונים.</a:t>
            </a:r>
          </a:p>
          <a:p>
            <a:pPr rtl="1" algn="r">
              <a:lnSpc>
                <a:spcPct val="110000"/>
              </a:lnSpc>
              <a:spcAft>
                <a:spcPts val="400"/>
              </a:spcAft>
            </a:pPr>
            <a:r>
              <a:rPr sz="1400" b="0" i="0" lang="he-IL">
                <a:solidFill>
                  <a:srgbClr val="262626"/>
                </a:solidFill>
                <a:latin typeface="Arial"/>
                <a:ea typeface="Arial"/>
                <a:cs typeface="Arial"/>
              </a:rPr>
              <a:t>מסר: שלוש מילים לא מדויקות עלו לתלמיד כמעט את כל הנקודות.</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30–35 דקות.</a:t>
            </a:r>
          </a:p>
          <a:p>
            <a:pPr rtl="1" algn="r">
              <a:lnSpc>
                <a:spcPct val="110000"/>
              </a:lnSpc>
              <a:spcAft>
                <a:spcPts val="400"/>
              </a:spcAft>
            </a:pPr>
            <a:r>
              <a:rPr sz="1400" b="0" i="0" lang="he-IL">
                <a:solidFill>
                  <a:srgbClr val="262626"/>
                </a:solidFill>
                <a:latin typeface="Arial"/>
                <a:ea typeface="Arial"/>
                <a:cs typeface="Arial"/>
              </a:rPr>
              <a:t>חלק א: מה שמשתנה בנגיף הוא מבנה חלבון המעטפת (האנטיגן). מה שנשאר בגוף אחרי חיסון הוא תאי זיכרון – לא הנוגדנים (החוברת: "תפיסה שגויה שלפיה לאחר תגובה חיסונית הנוגדנים נשארים בגוף").</a:t>
            </a:r>
          </a:p>
          <a:p>
            <a:pPr rtl="1" algn="r">
              <a:lnSpc>
                <a:spcPct val="110000"/>
              </a:lnSpc>
              <a:spcAft>
                <a:spcPts val="400"/>
              </a:spcAft>
            </a:pPr>
            <a:r>
              <a:rPr sz="1400" b="0" i="0" lang="he-IL">
                <a:solidFill>
                  <a:srgbClr val="262626"/>
                </a:solidFill>
                <a:latin typeface="Arial"/>
                <a:ea typeface="Arial"/>
                <a:cs typeface="Arial"/>
              </a:rPr>
              <a:t>חלק ב: התשובה מהחוברת התייחסה רק לפוטוסינתזה. החוברת: "אין כלל התייחסות לתהליך הנשימה ולמאזן בין התהליכים". הדגישו: כמות החמצן תלויה במאזן בין שני התהליכים.</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6 מלווה את דף עבודה 6.</a:t>
            </a:r>
          </a:p>
          <a:p>
            <a:pPr rtl="1" algn="r">
              <a:lnSpc>
                <a:spcPct val="110000"/>
              </a:lnSpc>
              <a:spcAft>
                <a:spcPts val="400"/>
              </a:spcAft>
            </a:pPr>
            <a:r>
              <a:rPr sz="1400" b="0" i="0" lang="he-IL">
                <a:solidFill>
                  <a:srgbClr val="262626"/>
                </a:solidFill>
                <a:latin typeface="Arial"/>
                <a:ea typeface="Arial"/>
                <a:cs typeface="Arial"/>
              </a:rPr>
              <a:t>המטרה (כמו בדף): לבנות שרשרת לבד מתוך נתונים (גרף או ניסוי), בעזרת מסגרת קבועה.</a:t>
            </a:r>
          </a:p>
          <a:p>
            <a:pPr rtl="1" algn="r">
              <a:lnSpc>
                <a:spcPct val="110000"/>
              </a:lnSpc>
              <a:spcAft>
                <a:spcPts val="400"/>
              </a:spcAft>
            </a:pPr>
            <a:r>
              <a:rPr sz="1400" b="0" i="0" lang="he-IL">
                <a:solidFill>
                  <a:srgbClr val="262626"/>
                </a:solidFill>
                <a:latin typeface="Arial"/>
                <a:ea typeface="Arial"/>
                <a:cs typeface="Arial"/>
              </a:rPr>
              <a:t>המסגרת: א. מה נתון? ב. מה זה גורם ברמה שמתחת? ג. ומה זה גורם? ד. לכן – התוצאה הנשאלת.</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שלב 1 (שורה א): הסיבה – טמפרטורת הסביבה ירדה. התוצאה הנשאלת – מה קרה לצריכת החמצן (זו שאלה מסוג 2: נתונה רק הסיבה, וצריך לקבוע כיוון).</a:t>
            </a:r>
          </a:p>
          <a:p>
            <a:pPr rtl="1" algn="r">
              <a:lnSpc>
                <a:spcPct val="110000"/>
              </a:lnSpc>
              <a:spcAft>
                <a:spcPts val="400"/>
              </a:spcAft>
            </a:pPr>
            <a:r>
              <a:rPr sz="1400" b="0" i="0" lang="he-IL">
                <a:solidFill>
                  <a:srgbClr val="262626"/>
                </a:solidFill>
                <a:latin typeface="Arial"/>
                <a:ea typeface="Arial"/>
                <a:cs typeface="Arial"/>
              </a:rPr>
              <a:t>שלב 2 (שורה ב): רמות הארגון: סביבה ← גוף הנחש ← אנזימים בתאים. הנחש פויקילותרמי – טמפרטורת גופו משתנה עם הסביבה.</a:t>
            </a:r>
          </a:p>
          <a:p>
            <a:pPr rtl="1" algn="r">
              <a:lnSpc>
                <a:spcPct val="110000"/>
              </a:lnSpc>
              <a:spcAft>
                <a:spcPts val="400"/>
              </a:spcAft>
            </a:pPr>
            <a:r>
              <a:rPr sz="1400" b="0" i="0" lang="he-IL">
                <a:solidFill>
                  <a:srgbClr val="262626"/>
                </a:solidFill>
                <a:latin typeface="Arial"/>
                <a:ea typeface="Arial"/>
                <a:cs typeface="Arial"/>
              </a:rPr>
              <a:t>שלב 3 (שורה ג): פעילות אנזימים נמוכה ← קצב נשימה תאית נמוך.</a:t>
            </a:r>
          </a:p>
          <a:p>
            <a:pPr rtl="1" algn="r">
              <a:lnSpc>
                <a:spcPct val="110000"/>
              </a:lnSpc>
              <a:spcAft>
                <a:spcPts val="400"/>
              </a:spcAft>
            </a:pPr>
            <a:r>
              <a:rPr sz="1400" b="0" i="0" lang="he-IL">
                <a:solidFill>
                  <a:srgbClr val="262626"/>
                </a:solidFill>
                <a:latin typeface="Arial"/>
                <a:ea typeface="Arial"/>
                <a:cs typeface="Arial"/>
              </a:rPr>
              <a:t>שלב 4 (שורה ד): בנשימה התאית נצרך חמצן, ולכן צריכת החמצן יורדת. שימו לב למילה "יורדת" – כיוון, לא "משפיעה".</a:t>
            </a:r>
          </a:p>
          <a:p>
            <a:pPr rtl="1" algn="r">
              <a:lnSpc>
                <a:spcPct val="110000"/>
              </a:lnSpc>
              <a:spcAft>
                <a:spcPts val="400"/>
              </a:spcAft>
            </a:pPr>
            <a:r>
              <a:rPr sz="1400" b="0" i="0" lang="he-IL">
                <a:solidFill>
                  <a:srgbClr val="262626"/>
                </a:solidFill>
                <a:latin typeface="Arial"/>
                <a:ea typeface="Arial"/>
                <a:cs typeface="Arial"/>
              </a:rPr>
              <a:t>התשובה המלאה (מהדף): צריכת החמצן של הנחש ירדה. הנחש הוא יצור פויקילותרמי, ולכן כשטמפרטורת הסביבה ירדה גם טמפרטורת גופו ירדה. כתוצאה מכך ירד קצב הפעילות של האנזימים בתאיו, ולכן ירד קצב הנשימה התאית, שבה נצרך חמצן. לכן צריכת החמצן של הנחש ירדה.</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שאלה מתשפ״ב (שאלון 043182). הטבלה בשאלה המקורית תוארה כאן במילים.</a:t>
            </a:r>
          </a:p>
          <a:p>
            <a:pPr rtl="1" algn="r">
              <a:lnSpc>
                <a:spcPct val="110000"/>
              </a:lnSpc>
              <a:spcAft>
                <a:spcPts val="400"/>
              </a:spcAft>
            </a:pPr>
            <a:r>
              <a:rPr sz="1400" b="0" i="0" lang="he-IL">
                <a:solidFill>
                  <a:srgbClr val="262626"/>
                </a:solidFill>
                <a:latin typeface="Arial"/>
                <a:ea typeface="Arial"/>
                <a:cs typeface="Arial"/>
              </a:rPr>
              <a:t>עבדו יחד על המסגרת, שורה אחר שורה. שאלות מנחות:</a:t>
            </a:r>
          </a:p>
          <a:p>
            <a:pPr rtl="1" algn="r">
              <a:lnSpc>
                <a:spcPct val="110000"/>
              </a:lnSpc>
              <a:spcAft>
                <a:spcPts val="400"/>
              </a:spcAft>
            </a:pPr>
            <a:r>
              <a:rPr sz="1400" b="0" i="0" lang="he-IL">
                <a:solidFill>
                  <a:srgbClr val="262626"/>
                </a:solidFill>
                <a:latin typeface="Arial"/>
                <a:ea typeface="Arial"/>
                <a:cs typeface="Arial"/>
              </a:rPr>
              <a:t>א. "מה ההבדל בין גיא לעמיר?" – גיא עובד בחוץ בחום ומאבד הרבה מים בזיעה.</a:t>
            </a:r>
          </a:p>
          <a:p>
            <a:pPr rtl="1" algn="r">
              <a:lnSpc>
                <a:spcPct val="110000"/>
              </a:lnSpc>
              <a:spcAft>
                <a:spcPts val="400"/>
              </a:spcAft>
            </a:pPr>
            <a:r>
              <a:rPr sz="1400" b="0" i="0" lang="he-IL">
                <a:solidFill>
                  <a:srgbClr val="262626"/>
                </a:solidFill>
                <a:latin typeface="Arial"/>
                <a:ea typeface="Arial"/>
                <a:cs typeface="Arial"/>
              </a:rPr>
              <a:t>ב. "מה הגוף עושה כשחסרים בו מים? איזה הורמון?" – מופרש יותר ההורמון ADH (ההורמון נוגד השתנה).</a:t>
            </a:r>
          </a:p>
          <a:p>
            <a:pPr rtl="1" algn="r">
              <a:lnSpc>
                <a:spcPct val="110000"/>
              </a:lnSpc>
              <a:spcAft>
                <a:spcPts val="400"/>
              </a:spcAft>
            </a:pPr>
            <a:r>
              <a:rPr sz="1400" b="0" i="0" lang="he-IL">
                <a:solidFill>
                  <a:srgbClr val="262626"/>
                </a:solidFill>
                <a:latin typeface="Arial"/>
                <a:ea typeface="Arial"/>
                <a:cs typeface="Arial"/>
              </a:rPr>
              <a:t>ג. "מה ההורמון עושה בכליה?" – מגביר את הספיגה החוזרת של מים לדם.</a:t>
            </a:r>
          </a:p>
          <a:p>
            <a:pPr rtl="1" algn="r">
              <a:lnSpc>
                <a:spcPct val="110000"/>
              </a:lnSpc>
              <a:spcAft>
                <a:spcPts val="400"/>
              </a:spcAft>
            </a:pPr>
            <a:r>
              <a:rPr sz="1400" b="0" i="0" lang="he-IL">
                <a:solidFill>
                  <a:srgbClr val="262626"/>
                </a:solidFill>
                <a:latin typeface="Arial"/>
                <a:ea typeface="Arial"/>
                <a:cs typeface="Arial"/>
              </a:rPr>
              <a:t>ד. "ולכן?" – נפח השתן של גיא קטן: מכל ב׳ (0.9 ליטר) שייך לגיא, ומכל א׳ לעמיר.</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חושפים את המסגרת המלאה לפי דגם התשובות: גיא מאבד יותר מים ← הפרשה מוגברת של ADH ← מוגברת הספיגה החוזרת של המים לדם ← נפח השתן המופרש קטן. (דגם התשובות מקבל גם את ההסבר ההפוך – דרך עמיר.)</a:t>
            </a:r>
          </a:p>
          <a:p>
            <a:pPr rtl="1" algn="r">
              <a:lnSpc>
                <a:spcPct val="110000"/>
              </a:lnSpc>
              <a:spcAft>
                <a:spcPts val="400"/>
              </a:spcAft>
            </a:pPr>
            <a:r>
              <a:rPr sz="1400" b="0" i="0" lang="he-IL">
                <a:solidFill>
                  <a:srgbClr val="262626"/>
                </a:solidFill>
                <a:latin typeface="Arial"/>
                <a:ea typeface="Arial"/>
                <a:cs typeface="Arial"/>
              </a:rPr>
              <a:t>לחיצה: תשובת תלמיד מהחוברת (כולל שגיאת ההקלדה "אובד" במקור). שאלו: "אילו שורות של המסגרת יש בה?" – יש א ו-ד בלבד.</a:t>
            </a:r>
          </a:p>
          <a:p>
            <a:pPr rtl="1" algn="r">
              <a:lnSpc>
                <a:spcPct val="110000"/>
              </a:lnSpc>
              <a:spcAft>
                <a:spcPts val="400"/>
              </a:spcAft>
            </a:pPr>
            <a:r>
              <a:rPr sz="1400" b="0" i="0" lang="he-IL">
                <a:solidFill>
                  <a:srgbClr val="262626"/>
                </a:solidFill>
                <a:latin typeface="Arial"/>
                <a:ea typeface="Arial"/>
                <a:cs typeface="Arial"/>
              </a:rPr>
              <a:t>לחיצה: ניתוח החוברת – חסרה הרמה התאית (ההורמון והספיגה החוזרת בתאי הכליה). "הגוף חוסך במים" – ניסוח כללי, לא מנגנון.</a:t>
            </a:r>
          </a:p>
          <a:p>
            <a:pPr rtl="1" algn="r">
              <a:lnSpc>
                <a:spcPct val="110000"/>
              </a:lnSpc>
              <a:spcAft>
                <a:spcPts val="400"/>
              </a:spcAft>
            </a:pPr>
            <a:r>
              <a:rPr sz="1400" b="0" i="0" lang="he-IL">
                <a:solidFill>
                  <a:srgbClr val="262626"/>
                </a:solidFill>
                <a:latin typeface="Arial"/>
                <a:ea typeface="Arial"/>
                <a:cs typeface="Arial"/>
              </a:rPr>
              <a:t>מסר: שורות ב ו-ג של המסגרת הן בדיוק "הרמה שמתחת" שהתלמידים מדלגים עליה.</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35 דקות.</a:t>
            </a:r>
          </a:p>
          <a:p>
            <a:pPr rtl="1" algn="r">
              <a:lnSpc>
                <a:spcPct val="110000"/>
              </a:lnSpc>
              <a:spcAft>
                <a:spcPts val="400"/>
              </a:spcAft>
            </a:pPr>
            <a:r>
              <a:rPr sz="1400" b="0" i="0" lang="he-IL">
                <a:solidFill>
                  <a:srgbClr val="262626"/>
                </a:solidFill>
                <a:latin typeface="Arial"/>
                <a:ea typeface="Arial"/>
                <a:cs typeface="Arial"/>
              </a:rPr>
              <a:t>חלק א: שני התלמידים בחוברת קבעו "אדם" במקום "ירבוע", ותיארו את הגרף במקום להסביר אותו. חדדו: תיאור = מה רואים; הסבר = למה זה קורה.</a:t>
            </a:r>
          </a:p>
          <a:p>
            <a:pPr rtl="1" algn="r">
              <a:lnSpc>
                <a:spcPct val="110000"/>
              </a:lnSpc>
              <a:spcAft>
                <a:spcPts val="400"/>
              </a:spcAft>
            </a:pPr>
            <a:r>
              <a:rPr sz="1400" b="0" i="0" lang="he-IL">
                <a:solidFill>
                  <a:srgbClr val="262626"/>
                </a:solidFill>
                <a:latin typeface="Arial"/>
                <a:ea typeface="Arial"/>
                <a:cs typeface="Arial"/>
              </a:rPr>
              <a:t>חלק ב: המחוון דורש שלושה רכיבים: אתנול הוא תוצר התסיסה; יוני מגנזיום משפיעים על האנזימים של התסיסה; ההבדל בין שני הטיפולים.</a:t>
            </a:r>
          </a:p>
          <a:p>
            <a:pPr rtl="1" algn="r">
              <a:lnSpc>
                <a:spcPct val="110000"/>
              </a:lnSpc>
              <a:spcAft>
                <a:spcPts val="400"/>
              </a:spcAft>
            </a:pPr>
            <a:r>
              <a:rPr sz="1400" b="0" i="0" lang="he-IL">
                <a:solidFill>
                  <a:srgbClr val="262626"/>
                </a:solidFill>
                <a:latin typeface="Arial"/>
                <a:ea typeface="Arial"/>
                <a:cs typeface="Arial"/>
              </a:rPr>
              <a:t>שימו לב: בשאלת "הסבר את התוצאות" יש בדרך כלל שתי שרשראות.</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7 מלווה את דף עבודה 7.</a:t>
            </a:r>
          </a:p>
          <a:p>
            <a:pPr rtl="1" algn="r">
              <a:lnSpc>
                <a:spcPct val="110000"/>
              </a:lnSpc>
              <a:spcAft>
                <a:spcPts val="400"/>
              </a:spcAft>
            </a:pPr>
            <a:r>
              <a:rPr sz="1400" b="0" i="0" lang="he-IL">
                <a:solidFill>
                  <a:srgbClr val="262626"/>
                </a:solidFill>
                <a:latin typeface="Arial"/>
                <a:ea typeface="Arial"/>
                <a:cs typeface="Arial"/>
              </a:rPr>
              <a:t>המטרה (כמו בדף): לכתוב תשובת שרשור מלאה בלי פיגומים, בשלושה שלבים: מתכננים ← כותבים ← בודקים.</a:t>
            </a:r>
          </a:p>
          <a:p>
            <a:pPr rtl="1" algn="r">
              <a:lnSpc>
                <a:spcPct val="110000"/>
              </a:lnSpc>
              <a:spcAft>
                <a:spcPts val="400"/>
              </a:spcAft>
            </a:pPr>
            <a:r>
              <a:rPr sz="1400" b="0" i="0" lang="he-IL">
                <a:solidFill>
                  <a:srgbClr val="262626"/>
                </a:solidFill>
                <a:latin typeface="Arial"/>
                <a:ea typeface="Arial"/>
                <a:cs typeface="Arial"/>
              </a:rPr>
              <a:t>מכאן והלאה התלמידים עובדים לבד – המסגרת עוברת לראש שלהם.</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מתכננים: סיבה – ארוחה כבדה. תוצאה – לא מומלץ להתאמץ. טיוטה בחצים (חושפים חץ אחר חץ): ארוחה ← יותר דם למערכת העיכול ← פחות דם לשרירים ← פחות חמצן לשרירים ← פחות נשימה תאית ואנרגיה.</a:t>
            </a:r>
          </a:p>
          <a:p>
            <a:pPr rtl="1" algn="r">
              <a:lnSpc>
                <a:spcPct val="110000"/>
              </a:lnSpc>
              <a:spcAft>
                <a:spcPts val="400"/>
              </a:spcAft>
            </a:pPr>
            <a:r>
              <a:rPr sz="1400" b="0" i="0" lang="he-IL">
                <a:solidFill>
                  <a:srgbClr val="262626"/>
                </a:solidFill>
                <a:latin typeface="Arial"/>
                <a:ea typeface="Arial"/>
                <a:cs typeface="Arial"/>
              </a:rPr>
              <a:t>כותבים: הופכים כל חץ למשפט עם מילת קישור.</a:t>
            </a:r>
          </a:p>
          <a:p>
            <a:pPr rtl="1" algn="r">
              <a:lnSpc>
                <a:spcPct val="110000"/>
              </a:lnSpc>
              <a:spcAft>
                <a:spcPts val="400"/>
              </a:spcAft>
            </a:pPr>
            <a:r>
              <a:rPr sz="1400" b="0" i="0" lang="he-IL">
                <a:solidFill>
                  <a:srgbClr val="262626"/>
                </a:solidFill>
                <a:latin typeface="Arial"/>
                <a:ea typeface="Arial"/>
                <a:cs typeface="Arial"/>
              </a:rPr>
              <a:t>בודקים: משווים לתשובה מהחוברת, שבה חסר הרכיב האחרון. בתשובה שלנו הוא כתוב במפורש.</a:t>
            </a:r>
          </a:p>
          <a:p>
            <a:pPr rtl="1" algn="r">
              <a:lnSpc>
                <a:spcPct val="110000"/>
              </a:lnSpc>
              <a:spcAft>
                <a:spcPts val="400"/>
              </a:spcAft>
            </a:pPr>
            <a:r>
              <a:rPr sz="1400" b="0" i="0" lang="he-IL">
                <a:solidFill>
                  <a:srgbClr val="262626"/>
                </a:solidFill>
                <a:latin typeface="Arial"/>
                <a:ea typeface="Arial"/>
                <a:cs typeface="Arial"/>
              </a:rPr>
              <a:t>התשובה המלאה (מהדף): אחרי ארוחה כבדה מוזרם יותר דם אל מערכת העיכול, וזאת על חשבון הדם המוזרם לאיברים אחרים, כמו השרירים. לכן בזמן מאמץ השרירים מקבלים פחות דם ופחות חמצן, ומתבצעת בהם פחות נשימה תאית. כתוצאה מכך מופקת פחות אנרגיה לפעילות השרירים, ולכן לא מומלץ להתאמץ זמן קצר אחרי ארוחה כבדה.</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זו שאלה מסוג 3 – נתונה רק התוצאה (כמות ATP זהה עם חמצן ובלעדיו, ונמוכה). צריך קודם למצוא את הסיבה: איזה אברון חסר.</a:t>
            </a:r>
          </a:p>
          <a:p>
            <a:pPr rtl="1" algn="r">
              <a:lnSpc>
                <a:spcPct val="110000"/>
              </a:lnSpc>
              <a:spcAft>
                <a:spcPts val="400"/>
              </a:spcAft>
            </a:pPr>
            <a:r>
              <a:rPr sz="1400" b="0" i="0" lang="he-IL">
                <a:solidFill>
                  <a:srgbClr val="262626"/>
                </a:solidFill>
                <a:latin typeface="Arial"/>
                <a:ea typeface="Arial"/>
                <a:cs typeface="Arial"/>
              </a:rPr>
              <a:t>ATP = נשא האנרגיה בתא.</a:t>
            </a:r>
          </a:p>
          <a:p>
            <a:pPr rtl="1" algn="r">
              <a:lnSpc>
                <a:spcPct val="110000"/>
              </a:lnSpc>
              <a:spcAft>
                <a:spcPts val="400"/>
              </a:spcAft>
            </a:pPr>
            <a:r>
              <a:rPr sz="1400" b="0" i="0" lang="he-IL">
                <a:solidFill>
                  <a:srgbClr val="262626"/>
                </a:solidFill>
                <a:latin typeface="Arial"/>
                <a:ea typeface="Arial"/>
                <a:cs typeface="Arial"/>
              </a:rPr>
              <a:t>תנו לתלמידים לעבוד לבד לפי שלושת השלבים, ואז בדיקה הדדית.</a:t>
            </a:r>
          </a:p>
          <a:p>
            <a:pPr rtl="1" algn="r">
              <a:lnSpc>
                <a:spcPct val="110000"/>
              </a:lnSpc>
              <a:spcAft>
                <a:spcPts val="400"/>
              </a:spcAft>
            </a:pPr>
            <a:r>
              <a:rPr sz="1400" b="0" i="0" lang="he-IL">
                <a:solidFill>
                  <a:srgbClr val="262626"/>
                </a:solidFill>
                <a:latin typeface="Arial"/>
                <a:ea typeface="Arial"/>
                <a:cs typeface="Arial"/>
              </a:rPr>
              <a:t>תשובה צפויה: מיטוכונדריה. במיטוכונדריה מתרחש השלב הצורך חמצן (האווירני) של הנשימה התאית, שבו מופקת רוב האנרגיה. בלי מיטוכונדריה מתרחש רק השלב שאינו צורך חמצן (גליקוליזה – פירוק הגלוקוז בנוזל התא), ולכן החמצן לא משנה את כמות ה-ATP, והכמות נמוכה.</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חושפים את השרשרת לפי דגם התשובות: מיטוכונדריה ← במיטוכונדריה מתרחש השלב האווירני (הצורך חמצן), שבו מופקת יותר אנרגיה. או: ללא מיטוכונדריה מתרחש רק שלב הגליקוליזה (האל-אווירני), שבו מופקת פחות אנרגיה.</a:t>
            </a:r>
          </a:p>
          <a:p>
            <a:pPr rtl="1" algn="r">
              <a:lnSpc>
                <a:spcPct val="110000"/>
              </a:lnSpc>
              <a:spcAft>
                <a:spcPts val="400"/>
              </a:spcAft>
            </a:pPr>
            <a:r>
              <a:rPr sz="1400" b="0" i="0" lang="he-IL">
                <a:solidFill>
                  <a:srgbClr val="262626"/>
                </a:solidFill>
                <a:latin typeface="Arial"/>
                <a:ea typeface="Arial"/>
                <a:cs typeface="Arial"/>
              </a:rPr>
              <a:t>גליקוליזה = פירוק הגלוקוז בנוזל התא, שלב שאינו צורך חמצן.</a:t>
            </a:r>
          </a:p>
          <a:p>
            <a:pPr rtl="1" algn="r">
              <a:lnSpc>
                <a:spcPct val="110000"/>
              </a:lnSpc>
              <a:spcAft>
                <a:spcPts val="400"/>
              </a:spcAft>
            </a:pPr>
            <a:r>
              <a:rPr sz="1400" b="0" i="0" lang="he-IL">
                <a:solidFill>
                  <a:srgbClr val="262626"/>
                </a:solidFill>
                <a:latin typeface="Arial"/>
                <a:ea typeface="Arial"/>
                <a:cs typeface="Arial"/>
              </a:rPr>
              <a:t>לפי החוברת "רוב התלמידים זיהו נכון את המיטוכונדריה... אך ההסבר לתוצאות היה חלקי."</a:t>
            </a:r>
          </a:p>
          <a:p>
            <a:pPr rtl="1" algn="r">
              <a:lnSpc>
                <a:spcPct val="110000"/>
              </a:lnSpc>
              <a:spcAft>
                <a:spcPts val="400"/>
              </a:spcAft>
            </a:pPr>
            <a:r>
              <a:rPr sz="1400" b="0" i="0" lang="he-IL">
                <a:solidFill>
                  <a:srgbClr val="262626"/>
                </a:solidFill>
                <a:latin typeface="Arial"/>
                <a:ea typeface="Arial"/>
                <a:cs typeface="Arial"/>
              </a:rPr>
              <a:t>תשובה חלשה עוד יותר מהחוברת: "מיטוכונדריה כי היא האברון שנוצרת בו אנרגיה" – ניקוד חלקי נמוך.</a:t>
            </a:r>
          </a:p>
          <a:p>
            <a:pPr rtl="1" algn="r">
              <a:lnSpc>
                <a:spcPct val="110000"/>
              </a:lnSpc>
              <a:spcAft>
                <a:spcPts val="400"/>
              </a:spcAft>
            </a:pPr>
            <a:r>
              <a:rPr sz="1400" b="0" i="0" lang="he-IL">
                <a:solidFill>
                  <a:srgbClr val="262626"/>
                </a:solidFill>
                <a:latin typeface="Arial"/>
                <a:ea typeface="Arial"/>
                <a:cs typeface="Arial"/>
              </a:rPr>
              <a:t>מסר: לזהות את הסיבה זה רק חצי – צריך גם את השרשרת שמסבירה את שתי התוצאות (זהה, ונמוכה).</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30 דקות. עבודה עצמית, בלי עזרה – זה תרגול לקראת דף 9.</a:t>
            </a:r>
          </a:p>
          <a:p>
            <a:pPr rtl="1" algn="r">
              <a:lnSpc>
                <a:spcPct val="110000"/>
              </a:lnSpc>
              <a:spcAft>
                <a:spcPts val="400"/>
              </a:spcAft>
            </a:pPr>
            <a:r>
              <a:rPr sz="1400" b="0" i="0" lang="he-IL">
                <a:solidFill>
                  <a:srgbClr val="262626"/>
                </a:solidFill>
                <a:latin typeface="Arial"/>
                <a:ea typeface="Arial"/>
                <a:cs typeface="Arial"/>
              </a:rPr>
              <a:t>שאלה 2: זהירות מהטעות שראינו בדף 4 – "הדם צריך לזרום באיטיות כדי שהתאים יספיקו לקחת חמצן" (תכליתי, ועונה על שאלה אחרת). צריך להסביר את המבנה: הדם עובר בנימי הזימים ומאבד לחץ לפני שהוא ממשיך לרקמות.</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פרק 8 מלווה את דף עבודה 8.</a:t>
            </a:r>
          </a:p>
          <a:p>
            <a:pPr rtl="1" algn="r">
              <a:lnSpc>
                <a:spcPct val="110000"/>
              </a:lnSpc>
              <a:spcAft>
                <a:spcPts val="400"/>
              </a:spcAft>
            </a:pPr>
            <a:r>
              <a:rPr sz="1400" b="0" i="0" lang="he-IL">
                <a:solidFill>
                  <a:srgbClr val="262626"/>
                </a:solidFill>
                <a:latin typeface="Arial"/>
                <a:ea typeface="Arial"/>
                <a:cs typeface="Arial"/>
              </a:rPr>
              <a:t>המטרה (כמו בדף): לתרגל את שלושת השלבים (מתכננים ← כותבים ← בודקים) על שאלות משנים אחרות. בכל השאלות בדף גם הסיבה וגם התוצאה נתונות.</a:t>
            </a:r>
          </a:p>
          <a:p>
            <a:pPr rtl="1" algn="r">
              <a:lnSpc>
                <a:spcPct val="110000"/>
              </a:lnSpc>
              <a:spcAft>
                <a:spcPts val="400"/>
              </a:spcAft>
            </a:pPr>
            <a:r>
              <a:rPr sz="1400" b="0" i="0" lang="he-IL">
                <a:solidFill>
                  <a:srgbClr val="262626"/>
                </a:solidFill>
                <a:latin typeface="Arial"/>
                <a:ea typeface="Arial"/>
                <a:cs typeface="Arial"/>
              </a:rPr>
              <a:t>בשלוש מהשאלות בדף צריך לעבור מרמת האיבר או האוכלוסייה אל הרמה של התא.</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שלב 1 – זיהוי: "הסבר כיצד" – התוצאה נתונה (הרמה נשמרת קבועה), והמנגנון הוא השרשרת.</a:t>
            </a:r>
          </a:p>
          <a:p>
            <a:pPr rtl="1" algn="r">
              <a:lnSpc>
                <a:spcPct val="110000"/>
              </a:lnSpc>
              <a:spcAft>
                <a:spcPts val="400"/>
              </a:spcAft>
            </a:pPr>
            <a:r>
              <a:rPr sz="1400" b="0" i="0" lang="he-IL">
                <a:solidFill>
                  <a:srgbClr val="262626"/>
                </a:solidFill>
                <a:latin typeface="Arial"/>
                <a:ea typeface="Arial"/>
                <a:cs typeface="Arial"/>
              </a:rPr>
              <a:t>שלב 2 – טיוטה (חושפים): בלי אכילה ← גלוקוז בדם יורד ← הלבלב מפריש גלוקגון ← בכבד גליקוגן מתפרק לגלוקוז ← גלוקוז משתחרר לדם ← הרמה חוזרת.</a:t>
            </a:r>
          </a:p>
          <a:p>
            <a:pPr rtl="1" algn="r">
              <a:lnSpc>
                <a:spcPct val="110000"/>
              </a:lnSpc>
              <a:spcAft>
                <a:spcPts val="400"/>
              </a:spcAft>
            </a:pPr>
            <a:r>
              <a:rPr sz="1400" b="0" i="0" lang="he-IL">
                <a:solidFill>
                  <a:srgbClr val="262626"/>
                </a:solidFill>
                <a:latin typeface="Arial"/>
                <a:ea typeface="Arial"/>
                <a:cs typeface="Arial"/>
              </a:rPr>
              <a:t>שלב 3 – בדיקה מול טעות נפוצה מהחוברת (לחיצה אחרונה).</a:t>
            </a:r>
          </a:p>
          <a:p>
            <a:pPr rtl="1" algn="r">
              <a:lnSpc>
                <a:spcPct val="110000"/>
              </a:lnSpc>
              <a:spcAft>
                <a:spcPts val="400"/>
              </a:spcAft>
            </a:pPr>
            <a:r>
              <a:rPr sz="1400" b="0" i="0" lang="he-IL">
                <a:solidFill>
                  <a:srgbClr val="262626"/>
                </a:solidFill>
                <a:latin typeface="Arial"/>
                <a:ea typeface="Arial"/>
                <a:cs typeface="Arial"/>
              </a:rPr>
              <a:t>התשובה המלאה (מהדף): אחרי כמה שעות בלי אכילה ריכוז הגלוקוז בדם מתחיל לרדת. הירידה גורמת ללבלב להפריש את ההורמון גלוקגון. בהשפעת הגלוקגון מתפרק בכבד גליקוגן לגלוקוז, והגלוקוז משתחרר לדם. כתוצאה מכך ריכוז הגלוקוז בדם עולה חזרה, ולכן הוא נשמר פחות או יותר קבוע.</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שאלה מתשפ״ד. האיור בשאלה המקורית תואר כאן במילים.</a:t>
            </a:r>
          </a:p>
          <a:p>
            <a:pPr rtl="1" algn="r">
              <a:lnSpc>
                <a:spcPct val="110000"/>
              </a:lnSpc>
              <a:spcAft>
                <a:spcPts val="400"/>
              </a:spcAft>
            </a:pPr>
            <a:r>
              <a:rPr sz="1400" b="0" i="0" lang="he-IL">
                <a:solidFill>
                  <a:srgbClr val="262626"/>
                </a:solidFill>
                <a:latin typeface="Arial"/>
                <a:ea typeface="Arial"/>
                <a:cs typeface="Arial"/>
              </a:rPr>
              <a:t>תשובה צפויה לשאלה הראשונה: שתי שרשראות – אחת לכל צמח (כמו שאלת הפיוניות בדף 8).</a:t>
            </a:r>
          </a:p>
          <a:p>
            <a:pPr rtl="1" algn="r">
              <a:lnSpc>
                <a:spcPct val="110000"/>
              </a:lnSpc>
              <a:spcAft>
                <a:spcPts val="400"/>
              </a:spcAft>
            </a:pPr>
            <a:r>
              <a:rPr sz="1400" b="0" i="0" lang="he-IL">
                <a:solidFill>
                  <a:srgbClr val="262626"/>
                </a:solidFill>
                <a:latin typeface="Arial"/>
                <a:ea typeface="Arial"/>
                <a:cs typeface="Arial"/>
              </a:rPr>
              <a:t>תנו 4 דקות לזוגות. ייתכן שרוב התלמידים יכתבו רק "בחושך אין פוטוסינתזה ולכן פחות עמילן" – זו בדיוק הטעות שהחוברת מתארת. הרמז: הנשימה התאית ממשיכה גם בחושך.</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דגם התשובות: בצמח ששהה באור התרחשה פוטוסינתזה (בנוסף על נשימה תאית), שבה נוצר גלוקוז, שממנו נבנה עמילן. בצמח ששהה בחושך התרחשה רק נשימה תאית (ובניית תאים/גדילה), והעמילן מתפרק לגלוקוז המנוצל בתהליכים אלה.</a:t>
            </a:r>
          </a:p>
          <a:p>
            <a:pPr rtl="1" algn="r">
              <a:lnSpc>
                <a:spcPct val="110000"/>
              </a:lnSpc>
              <a:spcAft>
                <a:spcPts val="400"/>
              </a:spcAft>
            </a:pPr>
            <a:r>
              <a:rPr sz="1400" b="0" i="0" lang="he-IL">
                <a:solidFill>
                  <a:srgbClr val="262626"/>
                </a:solidFill>
                <a:latin typeface="Arial"/>
                <a:ea typeface="Arial"/>
                <a:cs typeface="Arial"/>
              </a:rPr>
              <a:t>החוליה הצהובה – זו שרוב התלמידים פספסו: פירוק העמילן בחושך.</a:t>
            </a:r>
          </a:p>
          <a:p>
            <a:pPr rtl="1" algn="r">
              <a:lnSpc>
                <a:spcPct val="110000"/>
              </a:lnSpc>
              <a:spcAft>
                <a:spcPts val="400"/>
              </a:spcAft>
            </a:pPr>
            <a:r>
              <a:rPr sz="1400" b="0" i="0" lang="he-IL">
                <a:solidFill>
                  <a:srgbClr val="262626"/>
                </a:solidFill>
                <a:latin typeface="Arial"/>
                <a:ea typeface="Arial"/>
                <a:cs typeface="Arial"/>
              </a:rPr>
              <a:t>תשובה חלשה מהחוברת: "...בצמחי תפוח האדמה ששהו בחושך לא היו הרבה עודפי גלוקוז מכיוון שלא היה אור ובכך תהליך הפוטוסינטזה לא קרה, מה שגרם לפחות עמילן להיות בפקעת." – החוברת: ההסבר לחושך "חלקי מאוד... מכיוון שבתחילת הניסוי היה עמילן בפקעות, יש להסביר מהו התהליך שגרם לירידה בכמותו".</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40 דקות.</a:t>
            </a:r>
          </a:p>
          <a:p>
            <a:pPr rtl="1" algn="r">
              <a:lnSpc>
                <a:spcPct val="110000"/>
              </a:lnSpc>
              <a:spcAft>
                <a:spcPts val="400"/>
              </a:spcAft>
            </a:pPr>
            <a:r>
              <a:rPr sz="1400" b="0" i="0" lang="he-IL">
                <a:solidFill>
                  <a:srgbClr val="262626"/>
                </a:solidFill>
                <a:latin typeface="Arial"/>
                <a:ea typeface="Arial"/>
                <a:cs typeface="Arial"/>
              </a:rPr>
              <a:t>שאלה 2 (פיוניות): שתי שרשראות נפרדות – אחת לכל קבוצה (פתוחות כל הזמן: איבוד מים בדיות ← התייבשות; סגורות כל הזמן: אין קליטת פחמן דו-חמצני ← אין פוטוסינתזה ← אין חומרים אורגניים).</a:t>
            </a:r>
          </a:p>
          <a:p>
            <a:pPr rtl="1" algn="r">
              <a:lnSpc>
                <a:spcPct val="110000"/>
              </a:lnSpc>
              <a:spcAft>
                <a:spcPts val="400"/>
              </a:spcAft>
            </a:pPr>
            <a:r>
              <a:rPr sz="1400" b="0" i="0" lang="he-IL">
                <a:solidFill>
                  <a:srgbClr val="262626"/>
                </a:solidFill>
                <a:latin typeface="Arial"/>
                <a:ea typeface="Arial"/>
                <a:cs typeface="Arial"/>
              </a:rPr>
              <a:t>שאלה 4: זהירות מ"החיידקים מפתחים עמידות" – העמידות קיימת מראש, והאנטיביוטיקה בוררת.</a:t>
            </a:r>
          </a:p>
          <a:p>
            <a:pPr rtl="1" algn="r">
              <a:lnSpc>
                <a:spcPct val="110000"/>
              </a:lnSpc>
              <a:spcAft>
                <a:spcPts val="400"/>
              </a:spcAft>
            </a:pPr>
            <a:r>
              <a:rPr sz="1400" b="0" i="0" lang="he-IL">
                <a:solidFill>
                  <a:srgbClr val="262626"/>
                </a:solidFill>
                <a:latin typeface="Arial"/>
                <a:ea typeface="Arial"/>
                <a:cs typeface="Arial"/>
              </a:rPr>
              <a:t>בסיום – רשימת הבדיקה העצמית (בשקופית הבאה ובסוף דף 7).</a:t>
            </a:r>
          </a:p>
          <a:p>
            <a:pPr rtl="1" algn="r">
              <a:lnSpc>
                <a:spcPct val="110000"/>
              </a:lnSpc>
              <a:spcAft>
                <a:spcPts val="400"/>
              </a:spcAft>
            </a:pPr>
            <a:r>
              <a:rPr sz="1400" b="0" i="0" lang="he-IL">
                <a:solidFill>
                  <a:srgbClr val="262626"/>
                </a:solidFill>
                <a:latin typeface="Arial"/>
                <a:ea typeface="Arial"/>
                <a:cs typeface="Arial"/>
              </a:rPr>
              <a:t>תשובות מלאות – במפתח למורה.</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כל הציטוטים בשלוש השקופיות האלה הם תשובות אמיתיות של תלמידים מחוברות הבגרות, עם הערות הבודקים.</a:t>
            </a:r>
          </a:p>
          <a:p>
            <a:pPr rtl="1" algn="r">
              <a:lnSpc>
                <a:spcPct val="110000"/>
              </a:lnSpc>
              <a:spcAft>
                <a:spcPts val="400"/>
              </a:spcAft>
            </a:pPr>
            <a:r>
              <a:rPr sz="1400" b="0" i="0" lang="he-IL">
                <a:solidFill>
                  <a:srgbClr val="262626"/>
                </a:solidFill>
                <a:latin typeface="Arial"/>
                <a:ea typeface="Arial"/>
                <a:cs typeface="Arial"/>
              </a:rPr>
              <a:t>טעות 1: "משפיע" לא אומר כלום – עולה? יורד? על מה? הבודקים נתנו ניקוד רק על החוליה הראשונה. כותבים כיוון (עולה / יורד, גדל / קטן) ואת שם התהליך.</a:t>
            </a:r>
          </a:p>
          <a:p>
            <a:pPr rtl="1" algn="r">
              <a:lnSpc>
                <a:spcPct val="110000"/>
              </a:lnSpc>
              <a:spcAft>
                <a:spcPts val="400"/>
              </a:spcAft>
            </a:pPr>
            <a:r>
              <a:rPr sz="1400" b="0" i="0" lang="he-IL">
                <a:solidFill>
                  <a:srgbClr val="262626"/>
                </a:solidFill>
                <a:latin typeface="Arial"/>
                <a:ea typeface="Arial"/>
                <a:cs typeface="Arial"/>
              </a:rPr>
              <a:t>טעות 2 (לחיצה): הסבר תכליתי – התלמיד הסביר למה זה כדאי לתא (חיסכון באנרגיה), ולא את המנגנון (בקרת ביטוי גנים). מילים מסגירות: "כדי ש...", "צריך", "אין צורך", "המטרה שלו".</a:t>
            </a:r>
          </a:p>
          <a:p>
            <a:pPr rtl="1" algn="r">
              <a:lnSpc>
                <a:spcPct val="110000"/>
              </a:lnSpc>
              <a:spcAft>
                <a:spcPts val="400"/>
              </a:spcAft>
            </a:pPr>
            <a:r>
              <a:rPr sz="1400" b="0" i="0" lang="he-IL">
                <a:solidFill>
                  <a:srgbClr val="262626"/>
                </a:solidFill>
                <a:latin typeface="Arial"/>
                <a:ea typeface="Arial"/>
                <a:cs typeface="Arial"/>
              </a:rPr>
              <a:t>שאלו: "תנו דוגמה ממה שכתבתם השבוע לאחת משתי הטעויות".</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טעות 3: דילוג. התלמיד כתב נכון שיותר אצות ← יותר פוטוסינתזה ← פחות התחממות, אבל דילג על הקשר לפחמן דו-חמצני – והפסיד את רוב הנקודות. החוברת: "תלמידים רבים התקשו בקישור בין הפוטוסינתזה ל-CO2".</a:t>
            </a:r>
          </a:p>
          <a:p>
            <a:pPr rtl="1" algn="r">
              <a:lnSpc>
                <a:spcPct val="110000"/>
              </a:lnSpc>
              <a:spcAft>
                <a:spcPts val="400"/>
              </a:spcAft>
            </a:pPr>
            <a:r>
              <a:rPr sz="1400" b="0" i="0" lang="he-IL">
                <a:solidFill>
                  <a:srgbClr val="262626"/>
                </a:solidFill>
                <a:latin typeface="Arial"/>
                <a:ea typeface="Arial"/>
                <a:cs typeface="Arial"/>
              </a:rPr>
              <a:t>טעות 4 (לחיצה): סדר הפוך. בשאלת העלייה לגבהים (דף 2) התלמיד התחיל מתאי הדם האדומים – התוצאה – ולכן גם הכיוונים התהפכו. בשאלת האצות מתשפ״ג החוברת מציינת שתלמידים "הפכו בין המשתנים (המשפיע והמושפע)".</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טעות 5: העתקת השאלה. משפט שחוזר על נתוני השאלה לא מקבל ניקוד – ותופס מקום. המשפט הראשון צריך כבר להוסיף מידע.</a:t>
            </a:r>
          </a:p>
          <a:p>
            <a:pPr rtl="1" algn="r">
              <a:lnSpc>
                <a:spcPct val="110000"/>
              </a:lnSpc>
              <a:spcAft>
                <a:spcPts val="400"/>
              </a:spcAft>
            </a:pPr>
            <a:r>
              <a:rPr sz="1400" b="0" i="0" lang="he-IL">
                <a:solidFill>
                  <a:srgbClr val="262626"/>
                </a:solidFill>
                <a:latin typeface="Arial"/>
                <a:ea typeface="Arial"/>
                <a:cs typeface="Arial"/>
              </a:rPr>
              <a:t>לחיצה: תשובה שקיבלה ניקוד מלא באותה שאלת אצות (החוברת מציגה אותה כ"תשובה מלאה... על דרך השלילה"). למרות שגיאות הכתיב והפיסוק – כל החוליות שם, וכל אחת עם כיוון.</a:t>
            </a:r>
          </a:p>
          <a:p>
            <a:pPr rtl="1" algn="r">
              <a:lnSpc>
                <a:spcPct val="110000"/>
              </a:lnSpc>
              <a:spcAft>
                <a:spcPts val="400"/>
              </a:spcAft>
            </a:pPr>
            <a:r>
              <a:rPr sz="1400" b="0" i="0" lang="he-IL">
                <a:solidFill>
                  <a:srgbClr val="262626"/>
                </a:solidFill>
                <a:latin typeface="Arial"/>
                <a:ea typeface="Arial"/>
                <a:cs typeface="Arial"/>
              </a:rPr>
              <a:t>שאלו: "מה ההבדל בינה לבין התשובה החלשה מהשקופית הקודמת?" – כאן מופיעים גם כמות האצות וגם ריכוז הפחמן הדו-חמצני.</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זו רשימת הבדיקה העצמית מסוף דף 7 ומדף 9 – אותו נוסח.</a:t>
            </a:r>
          </a:p>
          <a:p>
            <a:pPr rtl="1" algn="r">
              <a:lnSpc>
                <a:spcPct val="110000"/>
              </a:lnSpc>
              <a:spcAft>
                <a:spcPts val="400"/>
              </a:spcAft>
            </a:pPr>
            <a:r>
              <a:rPr sz="1400" b="0" i="0" lang="he-IL">
                <a:solidFill>
                  <a:srgbClr val="262626"/>
                </a:solidFill>
                <a:latin typeface="Arial"/>
                <a:ea typeface="Arial"/>
                <a:cs typeface="Arial"/>
              </a:rPr>
              <a:t>הנחיה: אחרי כל תשובה, עוברים על הרשימה ומסמנים. כל ☐ שלא מסומן = מקום לתקן לפני ההגשה.</a:t>
            </a:r>
          </a:p>
          <a:p>
            <a:pPr rtl="1" algn="r">
              <a:lnSpc>
                <a:spcPct val="110000"/>
              </a:lnSpc>
              <a:spcAft>
                <a:spcPts val="400"/>
              </a:spcAft>
            </a:pPr>
            <a:r>
              <a:rPr sz="1400" b="0" i="0" lang="he-IL">
                <a:solidFill>
                  <a:srgbClr val="262626"/>
                </a:solidFill>
                <a:latin typeface="Arial"/>
                <a:ea typeface="Arial"/>
                <a:cs typeface="Arial"/>
              </a:rPr>
              <a:t>אפשר לבקש מהתלמידים לבדוק בזוגות: כל אחד בודק את התשובה של השני לפי הרשימה.</a:t>
            </a:r>
          </a:p>
          <a:p>
            <a:pPr rtl="1" algn="r">
              <a:lnSpc>
                <a:spcPct val="110000"/>
              </a:lnSpc>
              <a:spcAft>
                <a:spcPts val="400"/>
              </a:spcAft>
            </a:pPr>
            <a:r>
              <a:rPr sz="1400" b="0" i="0" lang="he-IL">
                <a:solidFill>
                  <a:srgbClr val="262626"/>
                </a:solidFill>
                <a:latin typeface="Arial"/>
                <a:ea typeface="Arial"/>
                <a:cs typeface="Arial"/>
              </a:rPr>
              <a:t>שאלו: "איזה סעיף ברשימה הכי קשה לכם?" – בדרך כלל: רמות הארגון ו"ולמה?".</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סיכום קצר לפני דף 9 (מבחן מסכם).</a:t>
            </a:r>
          </a:p>
          <a:p>
            <a:pPr rtl="1" algn="r">
              <a:lnSpc>
                <a:spcPct val="110000"/>
              </a:lnSpc>
              <a:spcAft>
                <a:spcPts val="400"/>
              </a:spcAft>
            </a:pPr>
            <a:r>
              <a:rPr sz="1400" b="0" i="0" lang="he-IL">
                <a:solidFill>
                  <a:srgbClr val="262626"/>
                </a:solidFill>
                <a:latin typeface="Arial"/>
                <a:ea typeface="Arial"/>
                <a:cs typeface="Arial"/>
              </a:rPr>
              <a:t>חושפים ארבעה שלבים: מזהים ← מתכננים ← כותבים ← בודקים. בקשו מתלמיד לתת דוגמה לכל שלב מאחד הדפים.</a:t>
            </a:r>
          </a:p>
          <a:p>
            <a:pPr rtl="1" algn="r">
              <a:lnSpc>
                <a:spcPct val="110000"/>
              </a:lnSpc>
              <a:spcAft>
                <a:spcPts val="400"/>
              </a:spcAft>
            </a:pPr>
            <a:r>
              <a:rPr sz="1400" b="0" i="0" lang="he-IL">
                <a:solidFill>
                  <a:srgbClr val="262626"/>
                </a:solidFill>
                <a:latin typeface="Arial"/>
                <a:ea typeface="Arial"/>
                <a:cs typeface="Arial"/>
              </a:rPr>
              <a:t>לחיצה אחרונה: חמש הטעויות הנפוצות – אלה שראינו בתשובות האמיתיות.</a:t>
            </a:r>
          </a:p>
          <a:p>
            <a:pPr rtl="1" algn="r">
              <a:lnSpc>
                <a:spcPct val="110000"/>
              </a:lnSpc>
              <a:spcAft>
                <a:spcPts val="400"/>
              </a:spcAft>
            </a:pPr>
            <a:r>
              <a:rPr sz="1400" b="0" i="0" lang="he-IL">
                <a:solidFill>
                  <a:srgbClr val="262626"/>
                </a:solidFill>
                <a:latin typeface="Arial"/>
                <a:ea typeface="Arial"/>
                <a:cs typeface="Arial"/>
              </a:rPr>
              <a:t>תזכורת לתלמידים: בבגרות כל חוליה שווה ניקוד. גם תשובה חלקית מקבלת נקודות על החוליות הנכונות – אז כותבים את כל מה שיודעים, לפי הסדר.</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rtl="1" algn="r">
              <a:lnSpc>
                <a:spcPct val="110000"/>
              </a:lnSpc>
              <a:spcAft>
                <a:spcPts val="400"/>
              </a:spcAft>
            </a:pPr>
            <a:r>
              <a:rPr sz="1400" b="0" i="0" lang="he-IL">
                <a:solidFill>
                  <a:srgbClr val="262626"/>
                </a:solidFill>
                <a:latin typeface="Arial"/>
                <a:ea typeface="Arial"/>
                <a:cs typeface="Arial"/>
              </a:rPr>
              <a:t>זמן מוצע: 25–30 דקות, עבודה עצמית ושקטה, בלי המצגת ובלי הדפים הקודמים.</a:t>
            </a:r>
          </a:p>
          <a:p>
            <a:pPr rtl="1" algn="r">
              <a:lnSpc>
                <a:spcPct val="110000"/>
              </a:lnSpc>
              <a:spcAft>
                <a:spcPts val="400"/>
              </a:spcAft>
            </a:pPr>
            <a:r>
              <a:rPr sz="1400" b="0" i="0" lang="he-IL">
                <a:solidFill>
                  <a:srgbClr val="262626"/>
                </a:solidFill>
                <a:latin typeface="Arial"/>
                <a:ea typeface="Arial"/>
                <a:cs typeface="Arial"/>
              </a:rPr>
              <a:t>שאלה 1 (איידס): הרכיב החסר הוא האנזים מתעתק הפוך, שמייצר DNA לפי ה-RNA של הנגיף – ובלעדיו לא נבנים בתא רכיבי נגיפים חדשים. ראו מפתח.</a:t>
            </a:r>
          </a:p>
          <a:p>
            <a:pPr rtl="1" algn="r">
              <a:lnSpc>
                <a:spcPct val="110000"/>
              </a:lnSpc>
              <a:spcAft>
                <a:spcPts val="400"/>
              </a:spcAft>
            </a:pPr>
            <a:r>
              <a:rPr sz="1400" b="0" i="0" lang="he-IL">
                <a:solidFill>
                  <a:srgbClr val="262626"/>
                </a:solidFill>
                <a:latin typeface="Arial"/>
                <a:ea typeface="Arial"/>
                <a:cs typeface="Arial"/>
              </a:rPr>
              <a:t>שאלה 2 (נבטי אפונה): "תאר והסבר" – יש לתאר את השינוי בכל תקופה ולהסביר כל אחד בשרשרת משלו (ימים 0–10: הנבט מפרק חומרי תשמורת בנשימה ועדיין כמעט אינו מבצע פוטוסינתזה ← המשקל היבש יורד; ימים 20–30: פוטוסינתזה גדולה מנשימה ← המשקל היבש עולה).</a:t>
            </a:r>
          </a:p>
          <a:p>
            <a:pPr rtl="1" algn="r">
              <a:lnSpc>
                <a:spcPct val="110000"/>
              </a:lnSpc>
              <a:spcAft>
                <a:spcPts val="400"/>
              </a:spcAft>
            </a:pPr>
            <a:r>
              <a:rPr sz="1400" b="0" i="0" lang="he-IL">
                <a:solidFill>
                  <a:srgbClr val="262626"/>
                </a:solidFill>
                <a:latin typeface="Arial"/>
                <a:ea typeface="Arial"/>
                <a:cs typeface="Arial"/>
              </a:rPr>
              <a:t>תשובות ומחוון מלא – במפתח למורה.</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286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9144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1F4E79"/>
                </a:solidFill>
                <a:latin typeface="Arial"/>
                <a:ea typeface="Arial"/>
                <a:cs typeface="Arial"/>
              </a:rPr>
              <a:t>איך עונים על שאלת שרשור סיבתי</a:t>
            </a:r>
          </a:p>
        </p:txBody>
      </p:sp>
      <p:sp>
        <p:nvSpPr>
          <p:cNvPr id="4" name="TextBox 3"/>
          <p:cNvSpPr txBox="1"/>
          <p:nvPr/>
        </p:nvSpPr>
        <p:spPr>
          <a:xfrm>
            <a:off x="548640" y="2103120"/>
            <a:ext cx="11094415" cy="73152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595959"/>
                </a:solidFill>
                <a:latin typeface="Arial"/>
                <a:ea typeface="Arial"/>
                <a:cs typeface="Arial"/>
              </a:rPr>
              <a:t>מצגת מלווה לסדרת דפי העבודה (סדרה א׳) · ביולוגיה, כיתה י״ב</a:t>
            </a:r>
          </a:p>
        </p:txBody>
      </p:sp>
      <p:sp>
        <p:nvSpPr>
          <p:cNvPr id="5" name="Rounded Rectangle 4"/>
          <p:cNvSpPr/>
          <p:nvPr/>
        </p:nvSpPr>
        <p:spPr>
          <a:xfrm>
            <a:off x="9246641" y="3291840"/>
            <a:ext cx="2396413" cy="118872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400" b="0" i="0" lang="he-IL">
                <a:solidFill>
                  <a:srgbClr val="262626"/>
                </a:solidFill>
                <a:latin typeface="Arial"/>
                <a:ea typeface="Arial"/>
                <a:cs typeface="Arial"/>
              </a:rPr>
              <a:t>הסיבה הנתונה</a:t>
            </a:r>
          </a:p>
        </p:txBody>
      </p:sp>
      <p:sp>
        <p:nvSpPr>
          <p:cNvPr id="6" name="Rounded Rectangle 5"/>
          <p:cNvSpPr/>
          <p:nvPr/>
        </p:nvSpPr>
        <p:spPr>
          <a:xfrm>
            <a:off x="6347307" y="3291840"/>
            <a:ext cx="2396413" cy="118872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400" b="0" i="0" lang="he-IL">
                <a:solidFill>
                  <a:srgbClr val="262626"/>
                </a:solidFill>
                <a:latin typeface="Arial"/>
                <a:ea typeface="Arial"/>
                <a:cs typeface="Arial"/>
              </a:rPr>
              <a:t>חוליה</a:t>
            </a:r>
          </a:p>
        </p:txBody>
      </p:sp>
      <p:sp>
        <p:nvSpPr>
          <p:cNvPr id="7" name="Left Arrow 6"/>
          <p:cNvSpPr/>
          <p:nvPr/>
        </p:nvSpPr>
        <p:spPr>
          <a:xfrm>
            <a:off x="8807729" y="370332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47973" y="3291840"/>
            <a:ext cx="2396413" cy="118872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400" b="0" i="0" lang="he-IL">
                <a:solidFill>
                  <a:srgbClr val="262626"/>
                </a:solidFill>
                <a:latin typeface="Arial"/>
                <a:ea typeface="Arial"/>
                <a:cs typeface="Arial"/>
              </a:rPr>
              <a:t>חוליה</a:t>
            </a:r>
          </a:p>
        </p:txBody>
      </p:sp>
      <p:sp>
        <p:nvSpPr>
          <p:cNvPr id="9" name="Left Arrow 8"/>
          <p:cNvSpPr/>
          <p:nvPr/>
        </p:nvSpPr>
        <p:spPr>
          <a:xfrm>
            <a:off x="5908395" y="370332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48639" y="3291840"/>
            <a:ext cx="2396413" cy="118872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400" b="0" i="0" lang="he-IL">
                <a:solidFill>
                  <a:srgbClr val="262626"/>
                </a:solidFill>
                <a:latin typeface="Arial"/>
                <a:ea typeface="Arial"/>
                <a:cs typeface="Arial"/>
              </a:rPr>
              <a:t>התוצאה הנשאלת</a:t>
            </a:r>
          </a:p>
        </p:txBody>
      </p:sp>
      <p:sp>
        <p:nvSpPr>
          <p:cNvPr id="11" name="Left Arrow 10"/>
          <p:cNvSpPr/>
          <p:nvPr/>
        </p:nvSpPr>
        <p:spPr>
          <a:xfrm>
            <a:off x="3009061" y="370332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4846320"/>
            <a:ext cx="11094415" cy="548640"/>
          </a:xfrm>
          <a:prstGeom prst="rect">
            <a:avLst/>
          </a:prstGeom>
          <a:noFill/>
        </p:spPr>
        <p:txBody>
          <a:bodyPr wrap="square" lIns="109728" rIns="109728" tIns="73152" bIns="73152" anchor="t">
            <a:spAutoFit/>
          </a:bodyPr>
          <a:lstStyle/>
          <a:p>
            <a:pPr rtl="1" algn="r">
              <a:lnSpc>
                <a:spcPct val="110000"/>
              </a:lnSpc>
              <a:spcAft>
                <a:spcPts val="600"/>
              </a:spcAft>
            </a:pPr>
            <a:r>
              <a:rPr sz="2200" b="0" i="0" lang="he-IL">
                <a:solidFill>
                  <a:srgbClr val="595959"/>
                </a:solidFill>
                <a:latin typeface="Arial"/>
                <a:ea typeface="Arial"/>
                <a:cs typeface="Arial"/>
              </a:rPr>
              <a:t>הצבעים במצגת: כתום = סיבה · כחול = חוליות · ירוק = תוצאה</a:t>
            </a:r>
          </a:p>
        </p:txBody>
      </p:sp>
      <p:sp>
        <p:nvSpPr>
          <p:cNvPr id="13" name="TextBox 12"/>
          <p:cNvSpPr txBox="1"/>
          <p:nvPr/>
        </p:nvSpPr>
        <p:spPr>
          <a:xfrm>
            <a:off x="548640" y="5760720"/>
            <a:ext cx="11094415" cy="548640"/>
          </a:xfrm>
          <a:prstGeom prst="rect">
            <a:avLst/>
          </a:prstGeom>
          <a:noFill/>
        </p:spPr>
        <p:txBody>
          <a:bodyPr wrap="square" lIns="109728" rIns="109728" tIns="73152" bIns="73152" anchor="t">
            <a:spAutoFit/>
          </a:bodyPr>
          <a:lstStyle/>
          <a:p>
            <a:pPr rtl="1" algn="r">
              <a:lnSpc>
                <a:spcPct val="110000"/>
              </a:lnSpc>
              <a:spcAft>
                <a:spcPts val="600"/>
              </a:spcAft>
            </a:pPr>
            <a:r>
              <a:rPr sz="2600" b="1" i="0" lang="he-IL">
                <a:solidFill>
                  <a:srgbClr val="1F4E79"/>
                </a:solidFill>
                <a:latin typeface="Arial"/>
                <a:ea typeface="Arial"/>
                <a:cs typeface="Arial"/>
              </a:rPr>
              <a:t>אסתר כהן</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מה זו שאלת שרשור סיבתי?</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a:t>
            </a:r>
          </a:p>
        </p:txBody>
      </p:sp>
      <p:sp>
        <p:nvSpPr>
          <p:cNvPr id="5" name="TextBox 4"/>
          <p:cNvSpPr txBox="1"/>
          <p:nvPr/>
        </p:nvSpPr>
        <p:spPr>
          <a:xfrm>
            <a:off x="548640" y="1298448"/>
            <a:ext cx="11094415" cy="502920"/>
          </a:xfrm>
          <a:prstGeom prst="rect">
            <a:avLst/>
          </a:prstGeom>
          <a:noFill/>
        </p:spPr>
        <p:txBody>
          <a:bodyPr wrap="square" lIns="109728" rIns="109728" tIns="73152" bIns="73152" anchor="ctr">
            <a:spAutoFit/>
          </a:bodyPr>
          <a:lstStyle/>
          <a:p>
            <a:pPr rtl="1" algn="r">
              <a:lnSpc>
                <a:spcPct val="110000"/>
              </a:lnSpc>
              <a:spcAft>
                <a:spcPts val="600"/>
              </a:spcAft>
            </a:pPr>
            <a:r>
              <a:rPr sz="2200" b="0" i="0" lang="he-IL">
                <a:solidFill>
                  <a:srgbClr val="595959"/>
                </a:solidFill>
                <a:latin typeface="Arial"/>
                <a:ea typeface="Arial"/>
                <a:cs typeface="Arial"/>
              </a:rPr>
              <a:t>כך מגדירה זאת חוברת הבגרות של משרד החינוך:</a:t>
            </a:r>
          </a:p>
        </p:txBody>
      </p:sp>
      <p:sp>
        <p:nvSpPr>
          <p:cNvPr id="6" name="Rounded Rectangle 5"/>
          <p:cNvSpPr/>
          <p:nvPr/>
        </p:nvSpPr>
        <p:spPr>
          <a:xfrm>
            <a:off x="548640" y="1901952"/>
            <a:ext cx="11094415" cy="1892807"/>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600" b="0" i="0" lang="he-IL">
                <a:solidFill>
                  <a:srgbClr val="262626"/>
                </a:solidFill>
                <a:latin typeface="Arial"/>
                <a:ea typeface="Arial"/>
                <a:cs typeface="Arial"/>
              </a:rPr>
              <a:t>"...שאלה זו היא בדגם של סיבה-תוצאה שבו גם הסיבה וגם התוצאה ידועות, ועל התלמיד להסביר את השרשור הנסיבתי (רצף התהליכים) שמקשר בין הסיבה לתוצאה."</a:t>
            </a:r>
          </a:p>
          <a:p>
            <a:pPr rtl="1" algn="r">
              <a:lnSpc>
                <a:spcPct val="110000"/>
              </a:lnSpc>
              <a:spcAft>
                <a:spcPts val="600"/>
              </a:spcAft>
            </a:pPr>
            <a:r>
              <a:rPr sz="1600" b="0" i="0" lang="he-IL">
                <a:solidFill>
                  <a:srgbClr val="595959"/>
                </a:solidFill>
                <a:latin typeface="Arial"/>
                <a:ea typeface="Arial"/>
                <a:cs typeface="Arial"/>
              </a:rPr>
              <a:t>תשע״ח, שאלון 043381 שאלה 30ב׳, עמ׳ 55 בחוברת</a:t>
            </a:r>
          </a:p>
        </p:txBody>
      </p:sp>
      <p:sp>
        <p:nvSpPr>
          <p:cNvPr id="7" name="Rounded Rectangle 6"/>
          <p:cNvSpPr/>
          <p:nvPr/>
        </p:nvSpPr>
        <p:spPr>
          <a:xfrm>
            <a:off x="548640" y="3931920"/>
            <a:ext cx="11094415" cy="105156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600" b="0" i="0" lang="he-IL">
                <a:solidFill>
                  <a:srgbClr val="262626"/>
                </a:solidFill>
                <a:latin typeface="Arial"/>
                <a:ea typeface="Arial"/>
                <a:cs typeface="Arial"/>
              </a:rPr>
              <a:t>"...כאשר כל תוצאה של שלב אחד הופכת להיות הסיבה של השלב הבא."</a:t>
            </a:r>
          </a:p>
          <a:p>
            <a:pPr rtl="1" algn="r">
              <a:lnSpc>
                <a:spcPct val="110000"/>
              </a:lnSpc>
              <a:spcAft>
                <a:spcPts val="600"/>
              </a:spcAft>
            </a:pPr>
            <a:r>
              <a:rPr sz="1600" b="0" i="0" lang="he-IL">
                <a:solidFill>
                  <a:srgbClr val="595959"/>
                </a:solidFill>
                <a:latin typeface="Arial"/>
                <a:ea typeface="Arial"/>
                <a:cs typeface="Arial"/>
              </a:rPr>
              <a:t>חוברת הבגרות תשע״ז, עמ׳ 30</a:t>
            </a:r>
          </a:p>
        </p:txBody>
      </p:sp>
      <p:sp>
        <p:nvSpPr>
          <p:cNvPr id="8" name="Rounded Rectangle 7"/>
          <p:cNvSpPr/>
          <p:nvPr/>
        </p:nvSpPr>
        <p:spPr>
          <a:xfrm>
            <a:off x="9246641" y="5120640"/>
            <a:ext cx="2396413" cy="105156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200" b="0" i="0" lang="he-IL">
                <a:solidFill>
                  <a:srgbClr val="262626"/>
                </a:solidFill>
                <a:latin typeface="Arial"/>
                <a:ea typeface="Arial"/>
                <a:cs typeface="Arial"/>
              </a:rPr>
              <a:t>סיבה</a:t>
            </a:r>
          </a:p>
        </p:txBody>
      </p:sp>
      <p:sp>
        <p:nvSpPr>
          <p:cNvPr id="9" name="Rounded Rectangle 8"/>
          <p:cNvSpPr/>
          <p:nvPr/>
        </p:nvSpPr>
        <p:spPr>
          <a:xfrm>
            <a:off x="6347307" y="5120640"/>
            <a:ext cx="2396413" cy="105156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200" b="0" i="0" lang="he-IL">
                <a:solidFill>
                  <a:srgbClr val="262626"/>
                </a:solidFill>
                <a:latin typeface="Arial"/>
                <a:ea typeface="Arial"/>
                <a:cs typeface="Arial"/>
              </a:rPr>
              <a:t>תוצאה 1 = סיבה 2</a:t>
            </a:r>
          </a:p>
        </p:txBody>
      </p:sp>
      <p:sp>
        <p:nvSpPr>
          <p:cNvPr id="10" name="Left Arrow 9"/>
          <p:cNvSpPr/>
          <p:nvPr/>
        </p:nvSpPr>
        <p:spPr>
          <a:xfrm>
            <a:off x="8807729" y="546354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3447973" y="5120640"/>
            <a:ext cx="2396413" cy="105156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200" b="0" i="0" lang="he-IL">
                <a:solidFill>
                  <a:srgbClr val="262626"/>
                </a:solidFill>
                <a:latin typeface="Arial"/>
                <a:ea typeface="Arial"/>
                <a:cs typeface="Arial"/>
              </a:rPr>
              <a:t>תוצאה 2 = סיבה 3</a:t>
            </a:r>
          </a:p>
        </p:txBody>
      </p:sp>
      <p:sp>
        <p:nvSpPr>
          <p:cNvPr id="12" name="Left Arrow 11"/>
          <p:cNvSpPr/>
          <p:nvPr/>
        </p:nvSpPr>
        <p:spPr>
          <a:xfrm>
            <a:off x="5908395" y="546354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548639" y="5120640"/>
            <a:ext cx="2396413" cy="105156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200" b="0" i="0" lang="he-IL">
                <a:solidFill>
                  <a:srgbClr val="262626"/>
                </a:solidFill>
                <a:latin typeface="Arial"/>
                <a:ea typeface="Arial"/>
                <a:cs typeface="Arial"/>
              </a:rPr>
              <a:t>התוצאה הנשאלת</a:t>
            </a:r>
          </a:p>
        </p:txBody>
      </p:sp>
      <p:sp>
        <p:nvSpPr>
          <p:cNvPr id="14" name="Left Arrow 13"/>
          <p:cNvSpPr/>
          <p:nvPr/>
        </p:nvSpPr>
        <p:spPr>
          <a:xfrm>
            <a:off x="3009061" y="546354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שלושה סוגים של שאלות סיבה–תוצאה</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a:t>
            </a:r>
          </a:p>
        </p:txBody>
      </p:sp>
      <p:sp>
        <p:nvSpPr>
          <p:cNvPr id="5" name="Rounded Rectangle 4"/>
          <p:cNvSpPr/>
          <p:nvPr/>
        </p:nvSpPr>
        <p:spPr>
          <a:xfrm>
            <a:off x="8097316" y="1463040"/>
            <a:ext cx="3545738" cy="10058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600" b="1" i="0" lang="he-IL">
                <a:solidFill>
                  <a:srgbClr val="FFFFFF"/>
                </a:solidFill>
                <a:latin typeface="Arial"/>
                <a:ea typeface="Arial"/>
                <a:cs typeface="Arial"/>
              </a:rPr>
              <a:t>גם הסיבה וגם התוצאה נתונות</a:t>
            </a:r>
          </a:p>
        </p:txBody>
      </p:sp>
      <p:sp>
        <p:nvSpPr>
          <p:cNvPr id="6" name="Rounded Rectangle 5"/>
          <p:cNvSpPr/>
          <p:nvPr/>
        </p:nvSpPr>
        <p:spPr>
          <a:xfrm>
            <a:off x="8097316" y="2560320"/>
            <a:ext cx="3545738" cy="1371600"/>
          </a:xfrm>
          <a:prstGeom prst="roundRect">
            <a:avLst>
              <a:gd name="adj" fmla="val 8000"/>
            </a:avLst>
          </a:prstGeom>
          <a:solidFill>
            <a:srgbClr val="F3F6FA"/>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0" i="0" lang="he-IL">
                <a:solidFill>
                  <a:srgbClr val="262626"/>
                </a:solidFill>
                <a:latin typeface="Arial"/>
                <a:ea typeface="Arial"/>
                <a:cs typeface="Arial"/>
              </a:rPr>
              <a:t>כותבים את כל החוליות שביניהן</a:t>
            </a:r>
          </a:p>
        </p:txBody>
      </p:sp>
      <p:sp>
        <p:nvSpPr>
          <p:cNvPr id="7" name="Rounded Rectangle 6"/>
          <p:cNvSpPr/>
          <p:nvPr/>
        </p:nvSpPr>
        <p:spPr>
          <a:xfrm>
            <a:off x="8097316" y="4069080"/>
            <a:ext cx="3545738" cy="1783080"/>
          </a:xfrm>
          <a:prstGeom prst="roundRect">
            <a:avLst>
              <a:gd name="adj" fmla="val 8000"/>
            </a:avLst>
          </a:prstGeom>
          <a:no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28016" rIns="128016" tIns="91440" bIns="91440" wrap="square"/>
          <a:lstStyle/>
          <a:p>
            <a:pPr algn="r" rtl="1">
              <a:lnSpc>
                <a:spcPct val="110000"/>
              </a:lnSpc>
              <a:spcAft>
                <a:spcPts val="600"/>
              </a:spcAft>
            </a:pPr>
            <a:r>
              <a:rPr sz="2000" b="0" i="0" lang="he-IL">
                <a:solidFill>
                  <a:srgbClr val="262626"/>
                </a:solidFill>
                <a:latin typeface="Arial"/>
                <a:ea typeface="Arial"/>
                <a:cs typeface="Arial"/>
              </a:rPr>
              <a:t>"...שבו גם הסיבה וגם התוצאה ידועות"</a:t>
            </a:r>
          </a:p>
          <a:p>
            <a:pPr rtl="1" algn="r">
              <a:lnSpc>
                <a:spcPct val="110000"/>
              </a:lnSpc>
              <a:spcAft>
                <a:spcPts val="600"/>
              </a:spcAft>
            </a:pPr>
            <a:r>
              <a:rPr sz="1500" b="0" i="0" lang="he-IL">
                <a:solidFill>
                  <a:srgbClr val="595959"/>
                </a:solidFill>
                <a:latin typeface="Arial"/>
                <a:ea typeface="Arial"/>
                <a:cs typeface="Arial"/>
              </a:rPr>
              <a:t>תשע״ח, 043381 שאלה 30ב׳, עמ׳ 55</a:t>
            </a:r>
          </a:p>
        </p:txBody>
      </p:sp>
      <p:sp>
        <p:nvSpPr>
          <p:cNvPr id="8" name="Rounded Rectangle 7"/>
          <p:cNvSpPr/>
          <p:nvPr/>
        </p:nvSpPr>
        <p:spPr>
          <a:xfrm>
            <a:off x="4322978" y="1463040"/>
            <a:ext cx="3545738" cy="10058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600" b="1" i="0" lang="he-IL">
                <a:solidFill>
                  <a:srgbClr val="FFFFFF"/>
                </a:solidFill>
                <a:latin typeface="Arial"/>
                <a:ea typeface="Arial"/>
                <a:cs typeface="Arial"/>
              </a:rPr>
              <a:t>נתונה רק הסיבה</a:t>
            </a:r>
          </a:p>
        </p:txBody>
      </p:sp>
      <p:sp>
        <p:nvSpPr>
          <p:cNvPr id="9" name="Rounded Rectangle 8"/>
          <p:cNvSpPr/>
          <p:nvPr/>
        </p:nvSpPr>
        <p:spPr>
          <a:xfrm>
            <a:off x="4322978" y="2560320"/>
            <a:ext cx="3545738" cy="1371600"/>
          </a:xfrm>
          <a:prstGeom prst="roundRect">
            <a:avLst>
              <a:gd name="adj" fmla="val 8000"/>
            </a:avLst>
          </a:prstGeom>
          <a:solidFill>
            <a:srgbClr val="F3F6FA"/>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0" i="0" lang="he-IL">
                <a:solidFill>
                  <a:srgbClr val="262626"/>
                </a:solidFill>
                <a:latin typeface="Arial"/>
                <a:ea typeface="Arial"/>
                <a:cs typeface="Arial"/>
              </a:rPr>
              <a:t>כותבים את החוליות וגם את התוצאה – כולל הכיוון: עולה / יורד</a:t>
            </a:r>
          </a:p>
        </p:txBody>
      </p:sp>
      <p:sp>
        <p:nvSpPr>
          <p:cNvPr id="10" name="Rounded Rectangle 9"/>
          <p:cNvSpPr/>
          <p:nvPr/>
        </p:nvSpPr>
        <p:spPr>
          <a:xfrm>
            <a:off x="4322978" y="4069080"/>
            <a:ext cx="3545738" cy="1783080"/>
          </a:xfrm>
          <a:prstGeom prst="roundRect">
            <a:avLst>
              <a:gd name="adj" fmla="val 8000"/>
            </a:avLst>
          </a:prstGeom>
          <a:no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28016" rIns="128016" tIns="91440" bIns="91440" wrap="square"/>
          <a:lstStyle/>
          <a:p>
            <a:pPr algn="r" rtl="1">
              <a:lnSpc>
                <a:spcPct val="110000"/>
              </a:lnSpc>
              <a:spcAft>
                <a:spcPts val="600"/>
              </a:spcAft>
            </a:pPr>
            <a:r>
              <a:rPr sz="2000" b="0" i="0" lang="he-IL">
                <a:solidFill>
                  <a:srgbClr val="262626"/>
                </a:solidFill>
                <a:latin typeface="Arial"/>
                <a:ea typeface="Arial"/>
                <a:cs typeface="Arial"/>
              </a:rPr>
              <a:t>"הסיבה ידועה – בפעילות גופנית קצב השאיפות והנשיפות עולה, והתוצאה – בלתי-ידועה"</a:t>
            </a:r>
          </a:p>
          <a:p>
            <a:pPr rtl="1" algn="r">
              <a:lnSpc>
                <a:spcPct val="110000"/>
              </a:lnSpc>
              <a:spcAft>
                <a:spcPts val="600"/>
              </a:spcAft>
            </a:pPr>
            <a:r>
              <a:rPr sz="1500" b="0" i="0" lang="he-IL">
                <a:solidFill>
                  <a:srgbClr val="595959"/>
                </a:solidFill>
                <a:latin typeface="Arial"/>
                <a:ea typeface="Arial"/>
                <a:cs typeface="Arial"/>
              </a:rPr>
              <a:t>תשפ״ג, 043182 שאלה 12ב׳, עמ׳ 116</a:t>
            </a:r>
          </a:p>
        </p:txBody>
      </p:sp>
      <p:sp>
        <p:nvSpPr>
          <p:cNvPr id="11" name="Rounded Rectangle 10"/>
          <p:cNvSpPr/>
          <p:nvPr/>
        </p:nvSpPr>
        <p:spPr>
          <a:xfrm>
            <a:off x="548639" y="1463040"/>
            <a:ext cx="3545738" cy="10058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600" b="1" i="0" lang="he-IL">
                <a:solidFill>
                  <a:srgbClr val="FFFFFF"/>
                </a:solidFill>
                <a:latin typeface="Arial"/>
                <a:ea typeface="Arial"/>
                <a:cs typeface="Arial"/>
              </a:rPr>
              <a:t>נתונה רק התוצאה</a:t>
            </a:r>
          </a:p>
        </p:txBody>
      </p:sp>
      <p:sp>
        <p:nvSpPr>
          <p:cNvPr id="12" name="Rounded Rectangle 11"/>
          <p:cNvSpPr/>
          <p:nvPr/>
        </p:nvSpPr>
        <p:spPr>
          <a:xfrm>
            <a:off x="548639" y="2560320"/>
            <a:ext cx="3545738" cy="1371600"/>
          </a:xfrm>
          <a:prstGeom prst="roundRect">
            <a:avLst>
              <a:gd name="adj" fmla="val 8000"/>
            </a:avLst>
          </a:prstGeom>
          <a:solidFill>
            <a:srgbClr val="F3F6FA"/>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0" i="0" lang="he-IL">
                <a:solidFill>
                  <a:srgbClr val="262626"/>
                </a:solidFill>
                <a:latin typeface="Arial"/>
                <a:ea typeface="Arial"/>
                <a:cs typeface="Arial"/>
              </a:rPr>
              <a:t>מוצאים את הסיבה, וכותבים את החוליות שמובילות ממנה לתוצאה</a:t>
            </a:r>
          </a:p>
        </p:txBody>
      </p:sp>
      <p:sp>
        <p:nvSpPr>
          <p:cNvPr id="13" name="Rounded Rectangle 12"/>
          <p:cNvSpPr/>
          <p:nvPr/>
        </p:nvSpPr>
        <p:spPr>
          <a:xfrm>
            <a:off x="548639" y="4069080"/>
            <a:ext cx="3545738" cy="1783080"/>
          </a:xfrm>
          <a:prstGeom prst="roundRect">
            <a:avLst>
              <a:gd name="adj" fmla="val 8000"/>
            </a:avLst>
          </a:prstGeom>
          <a:no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28016" rIns="128016" tIns="91440" bIns="91440" wrap="square"/>
          <a:lstStyle/>
          <a:p>
            <a:pPr algn="r" rtl="1">
              <a:lnSpc>
                <a:spcPct val="110000"/>
              </a:lnSpc>
              <a:spcAft>
                <a:spcPts val="600"/>
              </a:spcAft>
            </a:pPr>
            <a:r>
              <a:rPr sz="2000" b="0" i="0" lang="he-IL">
                <a:solidFill>
                  <a:srgbClr val="262626"/>
                </a:solidFill>
                <a:latin typeface="Arial"/>
                <a:ea typeface="Arial"/>
                <a:cs typeface="Arial"/>
              </a:rPr>
              <a:t>"התוצאה ידועה – לא התקבל גלוקוז, ועל התלמידים להסביר את הסיבה שהובילה לתוצאה זו"</a:t>
            </a:r>
          </a:p>
          <a:p>
            <a:pPr rtl="1" algn="r">
              <a:lnSpc>
                <a:spcPct val="110000"/>
              </a:lnSpc>
              <a:spcAft>
                <a:spcPts val="600"/>
              </a:spcAft>
            </a:pPr>
            <a:r>
              <a:rPr sz="1500" b="0" i="0" lang="he-IL">
                <a:solidFill>
                  <a:srgbClr val="595959"/>
                </a:solidFill>
                <a:latin typeface="Arial"/>
                <a:ea typeface="Arial"/>
                <a:cs typeface="Arial"/>
              </a:rPr>
              <a:t>תשפ״ג, 043182 שאלה 11, עמ׳ 115</a:t>
            </a:r>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איך מזהים לפי הניסוח?</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a:t>
            </a:r>
          </a:p>
        </p:txBody>
      </p:sp>
      <p:sp>
        <p:nvSpPr>
          <p:cNvPr id="5" name="Rounded Rectangle 4"/>
          <p:cNvSpPr/>
          <p:nvPr/>
        </p:nvSpPr>
        <p:spPr>
          <a:xfrm>
            <a:off x="6233007" y="1463040"/>
            <a:ext cx="5410047" cy="457200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t" lIns="173736" rIns="173736" tIns="137160" bIns="137160" wrap="square"/>
          <a:lstStyle/>
          <a:p>
            <a:pPr algn="r" rtl="1">
              <a:lnSpc>
                <a:spcPct val="110000"/>
              </a:lnSpc>
              <a:spcAft>
                <a:spcPts val="1200"/>
              </a:spcAft>
            </a:pPr>
            <a:r>
              <a:rPr sz="2800" b="1" i="0" lang="he-IL">
                <a:solidFill>
                  <a:srgbClr val="548235"/>
                </a:solidFill>
                <a:latin typeface="Arial"/>
                <a:ea typeface="Arial"/>
                <a:cs typeface="Arial"/>
              </a:rPr>
              <a:t>✓  צריך שרשרת</a:t>
            </a:r>
          </a:p>
          <a:p>
            <a:pPr rtl="1" algn="r">
              <a:lnSpc>
                <a:spcPct val="110000"/>
              </a:lnSpc>
              <a:spcAft>
                <a:spcPts val="1200"/>
              </a:spcAft>
            </a:pPr>
            <a:r>
              <a:rPr sz="2600" b="0" i="0" lang="he-IL">
                <a:solidFill>
                  <a:srgbClr val="262626"/>
                </a:solidFill>
                <a:latin typeface="Arial"/>
                <a:ea typeface="Arial"/>
                <a:cs typeface="Arial"/>
              </a:rPr>
              <a:t>"הסבר כיצד X גורם ל-Y"</a:t>
            </a:r>
          </a:p>
          <a:p>
            <a:pPr rtl="1" algn="r">
              <a:lnSpc>
                <a:spcPct val="110000"/>
              </a:lnSpc>
              <a:spcAft>
                <a:spcPts val="1200"/>
              </a:spcAft>
            </a:pPr>
            <a:r>
              <a:rPr sz="2600" b="0" i="0" lang="he-IL">
                <a:solidFill>
                  <a:srgbClr val="262626"/>
                </a:solidFill>
                <a:latin typeface="Arial"/>
                <a:ea typeface="Arial"/>
                <a:cs typeface="Arial"/>
              </a:rPr>
              <a:t>"הסבר את הקשר בין X לבין Y"</a:t>
            </a:r>
          </a:p>
          <a:p>
            <a:pPr rtl="1" algn="r">
              <a:lnSpc>
                <a:spcPct val="110000"/>
              </a:lnSpc>
              <a:spcAft>
                <a:spcPts val="1200"/>
              </a:spcAft>
            </a:pPr>
            <a:r>
              <a:rPr sz="2600" b="0" i="0" lang="he-IL">
                <a:solidFill>
                  <a:srgbClr val="262626"/>
                </a:solidFill>
                <a:latin typeface="Arial"/>
                <a:ea typeface="Arial"/>
                <a:cs typeface="Arial"/>
              </a:rPr>
              <a:t>"הסבר מדוע..." – כשהתשובה היא תהליך</a:t>
            </a:r>
          </a:p>
          <a:p>
            <a:pPr rtl="1" algn="r">
              <a:lnSpc>
                <a:spcPct val="110000"/>
              </a:lnSpc>
              <a:spcAft>
                <a:spcPts val="1200"/>
              </a:spcAft>
            </a:pPr>
            <a:r>
              <a:rPr sz="2600" b="0" i="0" lang="he-IL">
                <a:solidFill>
                  <a:srgbClr val="262626"/>
                </a:solidFill>
                <a:latin typeface="Arial"/>
                <a:ea typeface="Arial"/>
                <a:cs typeface="Arial"/>
              </a:rPr>
              <a:t>"הצע הסבר לכך ש..."</a:t>
            </a:r>
          </a:p>
          <a:p>
            <a:pPr rtl="1" algn="r">
              <a:lnSpc>
                <a:spcPct val="110000"/>
              </a:lnSpc>
              <a:spcAft>
                <a:spcPts val="1200"/>
              </a:spcAft>
            </a:pPr>
            <a:r>
              <a:rPr sz="2600" b="0" i="0" lang="he-IL">
                <a:solidFill>
                  <a:srgbClr val="262626"/>
                </a:solidFill>
                <a:latin typeface="Arial"/>
                <a:ea typeface="Arial"/>
                <a:cs typeface="Arial"/>
              </a:rPr>
              <a:t>"מה יקרה אם... הסבר"</a:t>
            </a:r>
          </a:p>
        </p:txBody>
      </p:sp>
      <p:sp>
        <p:nvSpPr>
          <p:cNvPr id="6" name="Rounded Rectangle 5"/>
          <p:cNvSpPr/>
          <p:nvPr/>
        </p:nvSpPr>
        <p:spPr>
          <a:xfrm>
            <a:off x="548640" y="1463040"/>
            <a:ext cx="5410047" cy="457200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73736" rIns="173736" tIns="137160" bIns="137160" wrap="square"/>
          <a:lstStyle/>
          <a:p>
            <a:pPr algn="r" rtl="1">
              <a:lnSpc>
                <a:spcPct val="110000"/>
              </a:lnSpc>
              <a:spcAft>
                <a:spcPts val="1200"/>
              </a:spcAft>
            </a:pPr>
            <a:r>
              <a:rPr sz="2800" b="1" i="0" lang="he-IL">
                <a:solidFill>
                  <a:srgbClr val="C00000"/>
                </a:solidFill>
                <a:latin typeface="Arial"/>
                <a:ea typeface="Arial"/>
                <a:cs typeface="Arial"/>
              </a:rPr>
              <a:t>✗  לא צריך שרשרת</a:t>
            </a:r>
          </a:p>
          <a:p>
            <a:pPr rtl="1" algn="r">
              <a:lnSpc>
                <a:spcPct val="110000"/>
              </a:lnSpc>
              <a:spcAft>
                <a:spcPts val="1200"/>
              </a:spcAft>
            </a:pPr>
            <a:r>
              <a:rPr sz="2600" b="0" i="0" lang="he-IL">
                <a:solidFill>
                  <a:srgbClr val="262626"/>
                </a:solidFill>
                <a:latin typeface="Arial"/>
                <a:ea typeface="Arial"/>
                <a:cs typeface="Arial"/>
              </a:rPr>
              <a:t>"ציין..." / "מנה..."</a:t>
            </a:r>
          </a:p>
          <a:p>
            <a:pPr rtl="1" algn="r">
              <a:lnSpc>
                <a:spcPct val="110000"/>
              </a:lnSpc>
              <a:spcAft>
                <a:spcPts val="1200"/>
              </a:spcAft>
            </a:pPr>
            <a:r>
              <a:rPr sz="2600" b="0" i="0" lang="he-IL">
                <a:solidFill>
                  <a:srgbClr val="262626"/>
                </a:solidFill>
                <a:latin typeface="Arial"/>
                <a:ea typeface="Arial"/>
                <a:cs typeface="Arial"/>
              </a:rPr>
              <a:t>"תאר את התוצאות"</a:t>
            </a:r>
          </a:p>
          <a:p>
            <a:pPr rtl="1" algn="r">
              <a:lnSpc>
                <a:spcPct val="110000"/>
              </a:lnSpc>
              <a:spcAft>
                <a:spcPts val="1200"/>
              </a:spcAft>
            </a:pPr>
            <a:r>
              <a:rPr sz="2600" b="0" i="0" lang="he-IL">
                <a:solidFill>
                  <a:srgbClr val="262626"/>
                </a:solidFill>
                <a:latin typeface="Arial"/>
                <a:ea typeface="Arial"/>
                <a:cs typeface="Arial"/>
              </a:rPr>
              <a:t>"מהו המשתנה..."</a:t>
            </a:r>
          </a:p>
          <a:p>
            <a:pPr rtl="1" algn="r">
              <a:lnSpc>
                <a:spcPct val="110000"/>
              </a:lnSpc>
              <a:spcAft>
                <a:spcPts val="1200"/>
              </a:spcAft>
            </a:pPr>
            <a:r>
              <a:rPr sz="2600" b="0" i="0" lang="he-IL">
                <a:solidFill>
                  <a:srgbClr val="262626"/>
                </a:solidFill>
                <a:latin typeface="Arial"/>
                <a:ea typeface="Arial"/>
                <a:cs typeface="Arial"/>
              </a:rPr>
              <a:t>"קבע..."</a:t>
            </a:r>
          </a:p>
          <a:p>
            <a:pPr rtl="1" algn="r">
              <a:lnSpc>
                <a:spcPct val="110000"/>
              </a:lnSpc>
              <a:spcAft>
                <a:spcPts val="1200"/>
              </a:spcAft>
            </a:pPr>
            <a:r>
              <a:rPr sz="2600" b="0" i="0" lang="he-IL">
                <a:solidFill>
                  <a:srgbClr val="262626"/>
                </a:solidFill>
                <a:latin typeface="Arial"/>
                <a:ea typeface="Arial"/>
                <a:cs typeface="Arial"/>
              </a:rPr>
              <a:t>שאלת ברירה (אמריקאית)</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כללי הזהב של שרשור סיבתי</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5</a:t>
            </a:r>
          </a:p>
        </p:txBody>
      </p:sp>
      <p:sp>
        <p:nvSpPr>
          <p:cNvPr id="5" name="Rounded Rectangle 4"/>
          <p:cNvSpPr/>
          <p:nvPr/>
        </p:nvSpPr>
        <p:spPr>
          <a:xfrm>
            <a:off x="10957255" y="1417320"/>
            <a:ext cx="685800" cy="68580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3000" b="1" i="0" lang="he-IL">
                <a:solidFill>
                  <a:srgbClr val="FFFFFF"/>
                </a:solidFill>
                <a:latin typeface="Arial"/>
                <a:ea typeface="Arial"/>
                <a:cs typeface="Arial"/>
              </a:rPr>
              <a:t>1</a:t>
            </a:r>
          </a:p>
        </p:txBody>
      </p:sp>
      <p:sp>
        <p:nvSpPr>
          <p:cNvPr id="6" name="TextBox 5"/>
          <p:cNvSpPr txBox="1"/>
          <p:nvPr/>
        </p:nvSpPr>
        <p:spPr>
          <a:xfrm>
            <a:off x="548640" y="1417320"/>
            <a:ext cx="10225735" cy="685800"/>
          </a:xfrm>
          <a:prstGeom prst="rect">
            <a:avLst/>
          </a:prstGeom>
          <a:noFill/>
        </p:spPr>
        <p:txBody>
          <a:bodyPr wrap="square" lIns="109728" rIns="109728" tIns="73152" bIns="73152" anchor="ctr">
            <a:spAutoFit/>
          </a:bodyPr>
          <a:lstStyle/>
          <a:p>
            <a:pPr rtl="1" algn="r">
              <a:lnSpc>
                <a:spcPct val="110000"/>
              </a:lnSpc>
              <a:spcAft>
                <a:spcPts val="600"/>
              </a:spcAft>
            </a:pPr>
            <a:r>
              <a:rPr sz="2500" b="0" i="0" lang="he-IL">
                <a:solidFill>
                  <a:srgbClr val="262626"/>
                </a:solidFill>
                <a:latin typeface="Arial"/>
                <a:ea typeface="Arial"/>
                <a:cs typeface="Arial"/>
              </a:rPr>
              <a:t>מתחילים מהסיבה הנתונה בשאלה ומסיימים בדיוק בתוצאה הנשאלת.</a:t>
            </a:r>
          </a:p>
        </p:txBody>
      </p:sp>
      <p:sp>
        <p:nvSpPr>
          <p:cNvPr id="7" name="Rounded Rectangle 6"/>
          <p:cNvSpPr/>
          <p:nvPr/>
        </p:nvSpPr>
        <p:spPr>
          <a:xfrm>
            <a:off x="10957255" y="2258568"/>
            <a:ext cx="685800" cy="105156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3000" b="1" i="0" lang="he-IL">
                <a:solidFill>
                  <a:srgbClr val="FFFFFF"/>
                </a:solidFill>
                <a:latin typeface="Arial"/>
                <a:ea typeface="Arial"/>
                <a:cs typeface="Arial"/>
              </a:rPr>
              <a:t>2</a:t>
            </a:r>
          </a:p>
        </p:txBody>
      </p:sp>
      <p:sp>
        <p:nvSpPr>
          <p:cNvPr id="8" name="TextBox 7"/>
          <p:cNvSpPr txBox="1"/>
          <p:nvPr/>
        </p:nvSpPr>
        <p:spPr>
          <a:xfrm>
            <a:off x="548640" y="2258568"/>
            <a:ext cx="10225735" cy="1051560"/>
          </a:xfrm>
          <a:prstGeom prst="rect">
            <a:avLst/>
          </a:prstGeom>
          <a:noFill/>
        </p:spPr>
        <p:txBody>
          <a:bodyPr wrap="square" lIns="109728" rIns="109728" tIns="73152" bIns="73152" anchor="ctr">
            <a:spAutoFit/>
          </a:bodyPr>
          <a:lstStyle/>
          <a:p>
            <a:pPr rtl="1" algn="r">
              <a:lnSpc>
                <a:spcPct val="110000"/>
              </a:lnSpc>
              <a:spcAft>
                <a:spcPts val="600"/>
              </a:spcAft>
            </a:pPr>
            <a:r>
              <a:rPr sz="2500" b="0" i="0" lang="he-IL">
                <a:solidFill>
                  <a:srgbClr val="262626"/>
                </a:solidFill>
                <a:latin typeface="Arial"/>
                <a:ea typeface="Arial"/>
                <a:cs typeface="Arial"/>
              </a:rPr>
              <a:t>כל חוליה היא משפט אחד: סיבה ← תוצאה. התוצאה של חוליה אחת היא הסיבה של החוליה הבאה.</a:t>
            </a:r>
          </a:p>
        </p:txBody>
      </p:sp>
      <p:sp>
        <p:nvSpPr>
          <p:cNvPr id="9" name="Rounded Rectangle 8"/>
          <p:cNvSpPr/>
          <p:nvPr/>
        </p:nvSpPr>
        <p:spPr>
          <a:xfrm>
            <a:off x="10957255" y="3465576"/>
            <a:ext cx="685800" cy="73152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3000" b="1" i="0" lang="he-IL">
                <a:solidFill>
                  <a:srgbClr val="FFFFFF"/>
                </a:solidFill>
                <a:latin typeface="Arial"/>
                <a:ea typeface="Arial"/>
                <a:cs typeface="Arial"/>
              </a:rPr>
              <a:t>3</a:t>
            </a:r>
          </a:p>
        </p:txBody>
      </p:sp>
      <p:sp>
        <p:nvSpPr>
          <p:cNvPr id="10" name="TextBox 9"/>
          <p:cNvSpPr txBox="1"/>
          <p:nvPr/>
        </p:nvSpPr>
        <p:spPr>
          <a:xfrm>
            <a:off x="548640" y="3465576"/>
            <a:ext cx="10225735" cy="731520"/>
          </a:xfrm>
          <a:prstGeom prst="rect">
            <a:avLst/>
          </a:prstGeom>
          <a:noFill/>
        </p:spPr>
        <p:txBody>
          <a:bodyPr wrap="square" lIns="109728" rIns="109728" tIns="73152" bIns="73152" anchor="ctr">
            <a:spAutoFit/>
          </a:bodyPr>
          <a:lstStyle/>
          <a:p>
            <a:pPr rtl="1" algn="r">
              <a:lnSpc>
                <a:spcPct val="110000"/>
              </a:lnSpc>
              <a:spcAft>
                <a:spcPts val="600"/>
              </a:spcAft>
            </a:pPr>
            <a:r>
              <a:rPr sz="2500" b="0" i="0" lang="he-IL">
                <a:solidFill>
                  <a:srgbClr val="262626"/>
                </a:solidFill>
                <a:latin typeface="Arial"/>
                <a:ea typeface="Arial"/>
                <a:cs typeface="Arial"/>
              </a:rPr>
              <a:t>לא מדלגים. אם אפשר לשאול "ולמה?" בין שני משפטים – חסרה חוליה.</a:t>
            </a:r>
          </a:p>
        </p:txBody>
      </p:sp>
      <p:sp>
        <p:nvSpPr>
          <p:cNvPr id="11" name="Rounded Rectangle 10"/>
          <p:cNvSpPr/>
          <p:nvPr/>
        </p:nvSpPr>
        <p:spPr>
          <a:xfrm>
            <a:off x="10957255" y="4352544"/>
            <a:ext cx="685800" cy="73152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3000" b="1" i="0" lang="he-IL">
                <a:solidFill>
                  <a:srgbClr val="FFFFFF"/>
                </a:solidFill>
                <a:latin typeface="Arial"/>
                <a:ea typeface="Arial"/>
                <a:cs typeface="Arial"/>
              </a:rPr>
              <a:t>4</a:t>
            </a:r>
          </a:p>
        </p:txBody>
      </p:sp>
      <p:sp>
        <p:nvSpPr>
          <p:cNvPr id="12" name="TextBox 11"/>
          <p:cNvSpPr txBox="1"/>
          <p:nvPr/>
        </p:nvSpPr>
        <p:spPr>
          <a:xfrm>
            <a:off x="548640" y="4352544"/>
            <a:ext cx="10225735" cy="731520"/>
          </a:xfrm>
          <a:prstGeom prst="rect">
            <a:avLst/>
          </a:prstGeom>
          <a:noFill/>
        </p:spPr>
        <p:txBody>
          <a:bodyPr wrap="square" lIns="109728" rIns="109728" tIns="73152" bIns="73152" anchor="ctr">
            <a:spAutoFit/>
          </a:bodyPr>
          <a:lstStyle/>
          <a:p>
            <a:pPr rtl="1" algn="r">
              <a:lnSpc>
                <a:spcPct val="110000"/>
              </a:lnSpc>
              <a:spcAft>
                <a:spcPts val="600"/>
              </a:spcAft>
            </a:pPr>
            <a:r>
              <a:rPr sz="2500" b="0" i="0" lang="he-IL">
                <a:solidFill>
                  <a:srgbClr val="262626"/>
                </a:solidFill>
                <a:latin typeface="Arial"/>
                <a:ea typeface="Arial"/>
                <a:cs typeface="Arial"/>
              </a:rPr>
              <a:t>מחברים במילות קישור: ולכן, כתוצאה מכך, דבר הגורם ל..., כך ש...</a:t>
            </a:r>
          </a:p>
        </p:txBody>
      </p:sp>
      <p:sp>
        <p:nvSpPr>
          <p:cNvPr id="13" name="Rounded Rectangle 12"/>
          <p:cNvSpPr/>
          <p:nvPr/>
        </p:nvSpPr>
        <p:spPr>
          <a:xfrm>
            <a:off x="10957255" y="5239512"/>
            <a:ext cx="685800" cy="105156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3000" b="1" i="0" lang="he-IL">
                <a:solidFill>
                  <a:srgbClr val="FFFFFF"/>
                </a:solidFill>
                <a:latin typeface="Arial"/>
                <a:ea typeface="Arial"/>
                <a:cs typeface="Arial"/>
              </a:rPr>
              <a:t>5</a:t>
            </a:r>
          </a:p>
        </p:txBody>
      </p:sp>
      <p:sp>
        <p:nvSpPr>
          <p:cNvPr id="14" name="TextBox 13"/>
          <p:cNvSpPr txBox="1"/>
          <p:nvPr/>
        </p:nvSpPr>
        <p:spPr>
          <a:xfrm>
            <a:off x="548640" y="5239512"/>
            <a:ext cx="10225735" cy="1051560"/>
          </a:xfrm>
          <a:prstGeom prst="rect">
            <a:avLst/>
          </a:prstGeom>
          <a:noFill/>
        </p:spPr>
        <p:txBody>
          <a:bodyPr wrap="square" lIns="109728" rIns="109728" tIns="73152" bIns="73152" anchor="ctr">
            <a:spAutoFit/>
          </a:bodyPr>
          <a:lstStyle/>
          <a:p>
            <a:pPr rtl="1" algn="r">
              <a:lnSpc>
                <a:spcPct val="110000"/>
              </a:lnSpc>
              <a:spcAft>
                <a:spcPts val="600"/>
              </a:spcAft>
            </a:pPr>
            <a:r>
              <a:rPr sz="2500" b="0" i="0" lang="he-IL">
                <a:solidFill>
                  <a:srgbClr val="262626"/>
                </a:solidFill>
                <a:latin typeface="Arial"/>
                <a:ea typeface="Arial"/>
                <a:cs typeface="Arial"/>
              </a:rPr>
              <a:t>משתמשים במושגים המדעיים, ומסבירים מנגנון – לא תועלת ולא מטרה ("כדי ש...", "הוא צריך...").</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1</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מזהים שאלת שרשור סיבתי</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מילת השאלה מגלה אם צריך שרשרת.</a:t>
            </a:r>
          </a:p>
          <a:p>
            <a:pPr rtl="1" algn="r">
              <a:lnSpc>
                <a:spcPct val="110000"/>
              </a:lnSpc>
              <a:spcAft>
                <a:spcPts val="600"/>
              </a:spcAft>
            </a:pPr>
            <a:r>
              <a:rPr sz="2800" b="0" i="0" lang="he-IL">
                <a:solidFill>
                  <a:srgbClr val="FFFFFF"/>
                </a:solidFill>
                <a:latin typeface="Arial"/>
                <a:ea typeface="Arial"/>
                <a:cs typeface="Arial"/>
              </a:rPr>
              <a:t>אחר כך מחפשים בשאלה: מה הסיבה? מה התוצאה?</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הרחקת היד והצעקה</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תשפ״א, שאלון 043182 שאלה 14, עמ׳ 94 בחוברת · הדוגמה הפתורה של דף 1</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7</a:t>
            </a:r>
          </a:p>
        </p:txBody>
      </p:sp>
      <p:sp>
        <p:nvSpPr>
          <p:cNvPr id="6" name="Rounded Rectangle 5"/>
          <p:cNvSpPr/>
          <p:nvPr/>
        </p:nvSpPr>
        <p:spPr>
          <a:xfrm>
            <a:off x="548640" y="1371600"/>
            <a:ext cx="11094415" cy="11430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400" b="1" i="0" lang="he-IL">
                <a:solidFill>
                  <a:srgbClr val="1F4E79"/>
                </a:solidFill>
                <a:latin typeface="Arial"/>
                <a:ea typeface="Arial"/>
                <a:cs typeface="Arial"/>
              </a:rPr>
              <a:t>השאלה: </a:t>
            </a:r>
            <a:r>
              <a:rPr sz="2400" b="0" i="0" lang="he-IL">
                <a:solidFill>
                  <a:srgbClr val="262626"/>
                </a:solidFill>
                <a:latin typeface="Arial"/>
                <a:ea typeface="Arial"/>
                <a:cs typeface="Arial"/>
              </a:rPr>
              <a:t>ילד נגע בתנור לוהט. הילד הרחיק מיד את היד, ורק לאחר מכן צעק מכאב. הסבר מדוע הרחקת היד קדמה לצעקה. (10 נקודות)</a:t>
            </a:r>
          </a:p>
        </p:txBody>
      </p:sp>
      <p:sp>
        <p:nvSpPr>
          <p:cNvPr id="7" name="Rounded Rectangle 6"/>
          <p:cNvSpPr/>
          <p:nvPr/>
        </p:nvSpPr>
        <p:spPr>
          <a:xfrm>
            <a:off x="7894015" y="2697480"/>
            <a:ext cx="3749039" cy="786384"/>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100" b="1" i="0" lang="he-IL">
                <a:solidFill>
                  <a:srgbClr val="FFFFFF"/>
                </a:solidFill>
                <a:latin typeface="Arial"/>
                <a:ea typeface="Arial"/>
                <a:cs typeface="Arial"/>
              </a:rPr>
              <a:t>שלב 1 · מילת השאלה</a:t>
            </a:r>
          </a:p>
        </p:txBody>
      </p:sp>
      <p:sp>
        <p:nvSpPr>
          <p:cNvPr id="8" name="Rounded Rectangle 7"/>
          <p:cNvSpPr/>
          <p:nvPr/>
        </p:nvSpPr>
        <p:spPr>
          <a:xfrm>
            <a:off x="548640" y="2697480"/>
            <a:ext cx="7208215" cy="786384"/>
          </a:xfrm>
          <a:prstGeom prst="roundRect">
            <a:avLst>
              <a:gd name="adj" fmla="val 8000"/>
            </a:avLst>
          </a:prstGeom>
          <a:solidFill>
            <a:srgbClr val="DEEBF7"/>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"הסבר מדוע" – מבקשים קשר בין סיבה לתוצאה ← שאלת שרשור</a:t>
            </a:r>
          </a:p>
        </p:txBody>
      </p:sp>
      <p:sp>
        <p:nvSpPr>
          <p:cNvPr id="9" name="Rounded Rectangle 8"/>
          <p:cNvSpPr/>
          <p:nvPr/>
        </p:nvSpPr>
        <p:spPr>
          <a:xfrm>
            <a:off x="7894015" y="3566160"/>
            <a:ext cx="3749039" cy="786384"/>
          </a:xfrm>
          <a:prstGeom prst="roundRect">
            <a:avLst>
              <a:gd name="adj" fmla="val 8000"/>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100" b="1" i="0" lang="he-IL">
                <a:solidFill>
                  <a:srgbClr val="FFFFFF"/>
                </a:solidFill>
                <a:latin typeface="Arial"/>
                <a:ea typeface="Arial"/>
                <a:cs typeface="Arial"/>
              </a:rPr>
              <a:t>שלב 2 · התוצאה (נתונה)</a:t>
            </a:r>
          </a:p>
        </p:txBody>
      </p:sp>
      <p:sp>
        <p:nvSpPr>
          <p:cNvPr id="10" name="Rounded Rectangle 9"/>
          <p:cNvSpPr/>
          <p:nvPr/>
        </p:nvSpPr>
        <p:spPr>
          <a:xfrm>
            <a:off x="548640" y="3566160"/>
            <a:ext cx="7208215" cy="786384"/>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הילד הרחיק את היד לפני שצעק</a:t>
            </a:r>
          </a:p>
        </p:txBody>
      </p:sp>
      <p:sp>
        <p:nvSpPr>
          <p:cNvPr id="11" name="Rounded Rectangle 10"/>
          <p:cNvSpPr/>
          <p:nvPr/>
        </p:nvSpPr>
        <p:spPr>
          <a:xfrm>
            <a:off x="7894015" y="4434840"/>
            <a:ext cx="3749039" cy="786384"/>
          </a:xfrm>
          <a:prstGeom prst="roundRect">
            <a:avLst>
              <a:gd name="adj" fmla="val 8000"/>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100" b="1" i="0" lang="he-IL">
                <a:solidFill>
                  <a:srgbClr val="FFFFFF"/>
                </a:solidFill>
                <a:latin typeface="Arial"/>
                <a:ea typeface="Arial"/>
                <a:cs typeface="Arial"/>
              </a:rPr>
              <a:t>שלב 3 · הסיבה (לא כתובה!)</a:t>
            </a:r>
          </a:p>
        </p:txBody>
      </p:sp>
      <p:sp>
        <p:nvSpPr>
          <p:cNvPr id="12" name="Rounded Rectangle 11"/>
          <p:cNvSpPr/>
          <p:nvPr/>
        </p:nvSpPr>
        <p:spPr>
          <a:xfrm>
            <a:off x="548640" y="4434840"/>
            <a:ext cx="7208215" cy="786384"/>
          </a:xfrm>
          <a:prstGeom prst="roundRect">
            <a:avLst>
              <a:gd name="adj" fmla="val 8000"/>
            </a:avLst>
          </a:prstGeom>
          <a:solidFill>
            <a:srgbClr val="FBE5D6"/>
          </a:solidFill>
          <a:ln w="1905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הרחקת היד היא רפלקס: המסלול עובר דרך מוח השדרה ולא דרך המוח</a:t>
            </a:r>
          </a:p>
        </p:txBody>
      </p:sp>
      <p:sp>
        <p:nvSpPr>
          <p:cNvPr id="13" name="Rounded Rectangle 12"/>
          <p:cNvSpPr/>
          <p:nvPr/>
        </p:nvSpPr>
        <p:spPr>
          <a:xfrm>
            <a:off x="7894015" y="5303520"/>
            <a:ext cx="3749039" cy="786384"/>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100" b="1" i="0" lang="he-IL">
                <a:solidFill>
                  <a:srgbClr val="FFFFFF"/>
                </a:solidFill>
                <a:latin typeface="Arial"/>
                <a:ea typeface="Arial"/>
                <a:cs typeface="Arial"/>
              </a:rPr>
              <a:t>שלב 4 · מחברים</a:t>
            </a:r>
          </a:p>
        </p:txBody>
      </p:sp>
      <p:sp>
        <p:nvSpPr>
          <p:cNvPr id="14" name="Rounded Rectangle 13"/>
          <p:cNvSpPr/>
          <p:nvPr/>
        </p:nvSpPr>
        <p:spPr>
          <a:xfrm>
            <a:off x="548640" y="5303520"/>
            <a:ext cx="7208215" cy="786384"/>
          </a:xfrm>
          <a:prstGeom prst="roundRect">
            <a:avLst>
              <a:gd name="adj" fmla="val 8000"/>
            </a:avLst>
          </a:prstGeom>
          <a:solidFill>
            <a:srgbClr val="DEEBF7"/>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סיבה ← ... ← תוצאה, ובודקים שאין "ולמה?" באמצע</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043381 שאלה 21ב׳ (וגם 043387), עמ׳ 41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8</a:t>
            </a:r>
          </a:p>
        </p:txBody>
      </p:sp>
      <p:sp>
        <p:nvSpPr>
          <p:cNvPr id="6" name="Rounded Rectangle 5"/>
          <p:cNvSpPr/>
          <p:nvPr/>
        </p:nvSpPr>
        <p:spPr>
          <a:xfrm>
            <a:off x="548640" y="1371600"/>
            <a:ext cx="11094415" cy="146304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600" b="1" i="0" lang="he-IL">
                <a:solidFill>
                  <a:srgbClr val="1F4E79"/>
                </a:solidFill>
                <a:latin typeface="Arial"/>
                <a:ea typeface="Arial"/>
                <a:cs typeface="Arial"/>
              </a:rPr>
              <a:t>השאלה: </a:t>
            </a:r>
            <a:r>
              <a:rPr sz="2600" b="0" i="0" lang="he-IL">
                <a:solidFill>
                  <a:srgbClr val="262626"/>
                </a:solidFill>
                <a:latin typeface="Arial"/>
                <a:ea typeface="Arial"/>
                <a:cs typeface="Arial"/>
              </a:rPr>
              <a:t>הסבירו כיצד פגיעה באספקת הדם לשרירים הבין-צלעיים ולסרעפת יכולה לגרום לירידה בכמות האוויר הנכנס לריאות. (3.75 נקודות)</a:t>
            </a:r>
          </a:p>
        </p:txBody>
      </p:sp>
      <p:sp>
        <p:nvSpPr>
          <p:cNvPr id="7" name="TextBox 6"/>
          <p:cNvSpPr txBox="1"/>
          <p:nvPr/>
        </p:nvSpPr>
        <p:spPr>
          <a:xfrm>
            <a:off x="548640" y="3108960"/>
            <a:ext cx="11094415" cy="2926080"/>
          </a:xfrm>
          <a:prstGeom prst="rect">
            <a:avLst/>
          </a:prstGeom>
          <a:noFill/>
        </p:spPr>
        <p:txBody>
          <a:bodyPr wrap="square" lIns="109728" rIns="109728" tIns="73152" bIns="73152" anchor="t">
            <a:spAutoFit/>
          </a:bodyPr>
          <a:lstStyle/>
          <a:p>
            <a:pPr rtl="1" algn="r">
              <a:lnSpc>
                <a:spcPct val="110000"/>
              </a:lnSpc>
              <a:spcAft>
                <a:spcPts val="1600"/>
              </a:spcAft>
            </a:pPr>
            <a:r>
              <a:rPr sz="2800" b="0" i="0" lang="he-IL">
                <a:solidFill>
                  <a:srgbClr val="262626"/>
                </a:solidFill>
                <a:latin typeface="Arial"/>
                <a:ea typeface="Arial"/>
                <a:cs typeface="Arial"/>
              </a:rPr>
              <a:t>1.  האם זו שאלת שרשור? איזו מילה מגלה?</a:t>
            </a:r>
          </a:p>
          <a:p>
            <a:pPr rtl="1" algn="r">
              <a:lnSpc>
                <a:spcPct val="110000"/>
              </a:lnSpc>
              <a:spcAft>
                <a:spcPts val="1600"/>
              </a:spcAft>
            </a:pPr>
            <a:r>
              <a:rPr sz="2800" b="0" i="0" lang="he-IL">
                <a:solidFill>
                  <a:srgbClr val="262626"/>
                </a:solidFill>
                <a:latin typeface="Arial"/>
                <a:ea typeface="Arial"/>
                <a:cs typeface="Arial"/>
              </a:rPr>
              <a:t>2.  מה הסיבה הנתונה?</a:t>
            </a:r>
          </a:p>
          <a:p>
            <a:pPr rtl="1" algn="r">
              <a:lnSpc>
                <a:spcPct val="110000"/>
              </a:lnSpc>
              <a:spcAft>
                <a:spcPts val="1600"/>
              </a:spcAft>
            </a:pPr>
            <a:r>
              <a:rPr sz="2800" b="0" i="0" lang="he-IL">
                <a:solidFill>
                  <a:srgbClr val="262626"/>
                </a:solidFill>
                <a:latin typeface="Arial"/>
                <a:ea typeface="Arial"/>
                <a:cs typeface="Arial"/>
              </a:rPr>
              <a:t>3.  מה התוצאה הנשאלת?</a:t>
            </a:r>
          </a:p>
          <a:p>
            <a:pPr rtl="1" algn="r">
              <a:lnSpc>
                <a:spcPct val="110000"/>
              </a:lnSpc>
              <a:spcAft>
                <a:spcPts val="1600"/>
              </a:spcAft>
            </a:pPr>
            <a:r>
              <a:rPr sz="2800" b="0" i="0" lang="he-IL">
                <a:solidFill>
                  <a:srgbClr val="262626"/>
                </a:solidFill>
                <a:latin typeface="Arial"/>
                <a:ea typeface="Arial"/>
                <a:cs typeface="Arial"/>
              </a:rPr>
              <a:t>4.  מה נתון בשאלה: סיבה, תוצאה – או שתיהן?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043381 שאלה 21ב׳, עמ׳ 41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9</a:t>
            </a:r>
          </a:p>
        </p:txBody>
      </p:sp>
      <p:sp>
        <p:nvSpPr>
          <p:cNvPr id="6" name="TextBox 5"/>
          <p:cNvSpPr txBox="1"/>
          <p:nvPr/>
        </p:nvSpPr>
        <p:spPr>
          <a:xfrm>
            <a:off x="548640" y="1417320"/>
            <a:ext cx="11094415" cy="685800"/>
          </a:xfrm>
          <a:prstGeom prst="rect">
            <a:avLst/>
          </a:prstGeom>
          <a:noFill/>
        </p:spPr>
        <p:txBody>
          <a:bodyPr wrap="square" lIns="109728" rIns="109728" tIns="73152" bIns="73152" anchor="ctr">
            <a:spAutoFit/>
          </a:bodyPr>
          <a:lstStyle/>
          <a:p>
            <a:pPr rtl="1" algn="r">
              <a:lnSpc>
                <a:spcPct val="110000"/>
              </a:lnSpc>
              <a:spcAft>
                <a:spcPts val="600"/>
              </a:spcAft>
            </a:pPr>
            <a:r>
              <a:rPr sz="2400" b="1" i="0" lang="he-IL">
                <a:solidFill>
                  <a:srgbClr val="1F4E79"/>
                </a:solidFill>
                <a:latin typeface="Arial"/>
                <a:ea typeface="Arial"/>
                <a:cs typeface="Arial"/>
              </a:rPr>
              <a:t>מילת השאלה: </a:t>
            </a:r>
            <a:r>
              <a:rPr sz="2400" b="0" i="0" lang="he-IL">
                <a:solidFill>
                  <a:srgbClr val="262626"/>
                </a:solidFill>
                <a:latin typeface="Arial"/>
                <a:ea typeface="Arial"/>
                <a:cs typeface="Arial"/>
              </a:rPr>
              <a:t>"הסבירו כיצד... יכולה לגרום ל..." ← שאלת שרשור</a:t>
            </a:r>
          </a:p>
        </p:txBody>
      </p:sp>
      <p:sp>
        <p:nvSpPr>
          <p:cNvPr id="7" name="Rounded Rectangle 6"/>
          <p:cNvSpPr/>
          <p:nvPr/>
        </p:nvSpPr>
        <p:spPr>
          <a:xfrm>
            <a:off x="548640" y="2103120"/>
            <a:ext cx="11094415" cy="96012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28016" rIns="128016" tIns="91440" bIns="91440" wrap="square"/>
          <a:lstStyle/>
          <a:p>
            <a:pPr algn="r" rtl="1">
              <a:lnSpc>
                <a:spcPct val="110000"/>
              </a:lnSpc>
              <a:spcAft>
                <a:spcPts val="600"/>
              </a:spcAft>
            </a:pPr>
            <a:r>
              <a:rPr sz="2400" b="0" i="0" lang="he-IL">
                <a:solidFill>
                  <a:srgbClr val="262626"/>
                </a:solidFill>
                <a:latin typeface="Arial"/>
                <a:ea typeface="Arial"/>
                <a:cs typeface="Arial"/>
              </a:rPr>
              <a:t>"השאלה היא בדגם של סיבה–תוצאה, ובו הסיבה ידועה וגם התוצאה ידועה"</a:t>
            </a:r>
          </a:p>
          <a:p>
            <a:pPr rtl="1" algn="r">
              <a:lnSpc>
                <a:spcPct val="110000"/>
              </a:lnSpc>
              <a:spcAft>
                <a:spcPts val="600"/>
              </a:spcAft>
            </a:pPr>
            <a:r>
              <a:rPr sz="1500" b="0" i="0" lang="he-IL">
                <a:solidFill>
                  <a:srgbClr val="595959"/>
                </a:solidFill>
                <a:latin typeface="Arial"/>
                <a:ea typeface="Arial"/>
                <a:cs typeface="Arial"/>
              </a:rPr>
              <a:t>ניתוח התשובות בחוברת תשפ״ב, עמ׳ 41</a:t>
            </a:r>
          </a:p>
        </p:txBody>
      </p:sp>
      <p:sp>
        <p:nvSpPr>
          <p:cNvPr id="8" name="Rounded Rectangle 7"/>
          <p:cNvSpPr/>
          <p:nvPr/>
        </p:nvSpPr>
        <p:spPr>
          <a:xfrm>
            <a:off x="9826508" y="3337560"/>
            <a:ext cx="1816547" cy="182880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100" b="0" i="0" lang="he-IL">
                <a:solidFill>
                  <a:srgbClr val="262626"/>
                </a:solidFill>
                <a:latin typeface="Arial"/>
                <a:ea typeface="Arial"/>
                <a:cs typeface="Arial"/>
              </a:rPr>
              <a:t>פגיעה באספקת הדם לשרירי הנשימה</a:t>
            </a:r>
          </a:p>
        </p:txBody>
      </p:sp>
      <p:sp>
        <p:nvSpPr>
          <p:cNvPr id="9" name="Rounded Rectangle 8"/>
          <p:cNvSpPr/>
          <p:nvPr/>
        </p:nvSpPr>
        <p:spPr>
          <a:xfrm>
            <a:off x="7507041" y="3337560"/>
            <a:ext cx="1816547"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פחות חמצן וגלוקוז מגיעים לשרירים</a:t>
            </a:r>
          </a:p>
        </p:txBody>
      </p:sp>
      <p:sp>
        <p:nvSpPr>
          <p:cNvPr id="10" name="Left Arrow 9"/>
          <p:cNvSpPr/>
          <p:nvPr/>
        </p:nvSpPr>
        <p:spPr>
          <a:xfrm>
            <a:off x="9387596" y="406908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5187574" y="3337560"/>
            <a:ext cx="1816547"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פחות נשימה תאית – פחות אנרגיה</a:t>
            </a:r>
          </a:p>
        </p:txBody>
      </p:sp>
      <p:sp>
        <p:nvSpPr>
          <p:cNvPr id="12" name="Left Arrow 11"/>
          <p:cNvSpPr/>
          <p:nvPr/>
        </p:nvSpPr>
        <p:spPr>
          <a:xfrm>
            <a:off x="7068129" y="406908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868107" y="3337560"/>
            <a:ext cx="1816547"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השרירים פועלים (מתכווצים) פחות</a:t>
            </a:r>
          </a:p>
        </p:txBody>
      </p:sp>
      <p:sp>
        <p:nvSpPr>
          <p:cNvPr id="14" name="Left Arrow 13"/>
          <p:cNvSpPr/>
          <p:nvPr/>
        </p:nvSpPr>
        <p:spPr>
          <a:xfrm>
            <a:off x="4748662" y="406908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548640" y="3337560"/>
            <a:ext cx="1816547" cy="182880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100" b="0" i="0" lang="he-IL">
                <a:solidFill>
                  <a:srgbClr val="262626"/>
                </a:solidFill>
                <a:latin typeface="Arial"/>
                <a:ea typeface="Arial"/>
                <a:cs typeface="Arial"/>
              </a:rPr>
              <a:t>פחות אוויר נכנס לריאות</a:t>
            </a:r>
          </a:p>
        </p:txBody>
      </p:sp>
      <p:sp>
        <p:nvSpPr>
          <p:cNvPr id="16" name="Left Arrow 15"/>
          <p:cNvSpPr/>
          <p:nvPr/>
        </p:nvSpPr>
        <p:spPr>
          <a:xfrm>
            <a:off x="2429195" y="406908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5349240"/>
            <a:ext cx="11094415" cy="822960"/>
          </a:xfrm>
          <a:prstGeom prst="rect">
            <a:avLst/>
          </a:prstGeom>
          <a:noFill/>
        </p:spPr>
        <p:txBody>
          <a:bodyPr wrap="square" lIns="109728" rIns="109728" tIns="73152" bIns="73152" anchor="t">
            <a:spAutoFit/>
          </a:bodyPr>
          <a:lstStyle/>
          <a:p>
            <a:pPr rtl="1" algn="r">
              <a:lnSpc>
                <a:spcPct val="110000"/>
              </a:lnSpc>
              <a:spcAft>
                <a:spcPts val="600"/>
              </a:spcAft>
            </a:pPr>
            <a:r>
              <a:rPr sz="2200" b="1" i="0" lang="he-IL">
                <a:solidFill>
                  <a:srgbClr val="C00000"/>
                </a:solidFill>
                <a:latin typeface="Arial"/>
                <a:ea typeface="Arial"/>
                <a:cs typeface="Arial"/>
              </a:rPr>
              <a:t>החוליה שרוב התלמידים דילגו עליה: הנשימה התאית (מעבר מרמת האיבר לרמת התא).</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1</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10</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חלק א: קוראים את ההגדרה מהחוברת.</a:t>
            </a:r>
          </a:p>
          <a:p>
            <a:pPr rtl="1" algn="r">
              <a:lnSpc>
                <a:spcPct val="110000"/>
              </a:lnSpc>
              <a:spcAft>
                <a:spcPts val="1800"/>
              </a:spcAft>
            </a:pPr>
            <a:r>
              <a:rPr sz="2800" b="0" i="0" lang="he-IL">
                <a:solidFill>
                  <a:srgbClr val="262626"/>
                </a:solidFill>
                <a:latin typeface="Arial"/>
                <a:ea typeface="Arial"/>
                <a:cs typeface="Arial"/>
              </a:rPr>
              <a:t>חלק ב: מסמנים ✓ / ✗ ליד 8 שאלות מתשע״ז. בשאלות עם ✓ – קו אחד מתחת לסיבה, שני קווים מתחת לתוצאה.</a:t>
            </a:r>
          </a:p>
          <a:p>
            <a:pPr rtl="1" algn="r">
              <a:lnSpc>
                <a:spcPct val="110000"/>
              </a:lnSpc>
              <a:spcAft>
                <a:spcPts val="1800"/>
              </a:spcAft>
            </a:pPr>
            <a:r>
              <a:rPr sz="2800" b="0" i="0" lang="he-IL">
                <a:solidFill>
                  <a:srgbClr val="262626"/>
                </a:solidFill>
                <a:latin typeface="Arial"/>
                <a:ea typeface="Arial"/>
                <a:cs typeface="Arial"/>
              </a:rPr>
              <a:t>חלק ג: חימום – מסדרים את חוליות הריצה והנשימה.</a:t>
            </a:r>
          </a:p>
          <a:p>
            <a:pPr rtl="1" algn="r">
              <a:lnSpc>
                <a:spcPct val="110000"/>
              </a:lnSpc>
              <a:spcAft>
                <a:spcPts val="1800"/>
              </a:spcAft>
            </a:pPr>
            <a:r>
              <a:rPr sz="2800" b="0" i="0" lang="he-IL">
                <a:solidFill>
                  <a:srgbClr val="262626"/>
                </a:solidFill>
                <a:latin typeface="Arial"/>
                <a:ea typeface="Arial"/>
                <a:cs typeface="Arial"/>
              </a:rPr>
              <a:t>חלק ד: שאלת האור והביומסה באוקיינוס (תשע״ז 5ב׳) – סעיפים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2</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מסדרים חוליות לפי הסדר</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בשרשרת יש סדר אחד נכון – מהסיבה אל התוצאה.</a:t>
            </a:r>
          </a:p>
          <a:p>
            <a:pPr rtl="1" algn="r">
              <a:lnSpc>
                <a:spcPct val="110000"/>
              </a:lnSpc>
              <a:spcAft>
                <a:spcPts val="600"/>
              </a:spcAft>
            </a:pPr>
            <a:r>
              <a:rPr sz="2800" b="0" i="0" lang="he-IL">
                <a:solidFill>
                  <a:srgbClr val="FFFFFF"/>
                </a:solidFill>
                <a:latin typeface="Arial"/>
                <a:ea typeface="Arial"/>
                <a:cs typeface="Arial"/>
              </a:rPr>
              <a:t>כל חוליה נובעת מהחוליה שלפניה.</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שמרים בחוסר חמצן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תשפ״א, שאלון 043381 שאלה 26א׳ (וגם 043387), עמ׳ 44 בחוברת · הדוגמה הפתורה של דף 2</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12</a:t>
            </a:r>
          </a:p>
        </p:txBody>
      </p:sp>
      <p:sp>
        <p:nvSpPr>
          <p:cNvPr id="6" name="Rounded Rectangle 5"/>
          <p:cNvSpPr/>
          <p:nvPr/>
        </p:nvSpPr>
        <p:spPr>
          <a:xfrm>
            <a:off x="548640" y="1371600"/>
            <a:ext cx="11094415" cy="13258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100" b="1" i="0" lang="he-IL">
                <a:solidFill>
                  <a:srgbClr val="1F4E79"/>
                </a:solidFill>
                <a:latin typeface="Arial"/>
                <a:ea typeface="Arial"/>
                <a:cs typeface="Arial"/>
              </a:rPr>
              <a:t>השאלה: </a:t>
            </a:r>
            <a:r>
              <a:rPr sz="2100" b="0" i="0" lang="he-IL">
                <a:solidFill>
                  <a:srgbClr val="262626"/>
                </a:solidFill>
                <a:latin typeface="Arial"/>
                <a:ea typeface="Arial"/>
                <a:cs typeface="Arial"/>
              </a:rPr>
              <a:t>שמרים צורכים גלוקוז בכמות רבה יותר במצב של חוסר חמצן לעומת מצב שבו יש להם חמצן, והתנאים האחרים זהים. הסבר מדוע במצב של חוסר חמצן צריכת הגלוקוז בשמרים מוגברת. (3.5 נקודות)</a:t>
            </a:r>
          </a:p>
        </p:txBody>
      </p:sp>
      <p:sp>
        <p:nvSpPr>
          <p:cNvPr id="7" name="TextBox 6"/>
          <p:cNvSpPr txBox="1"/>
          <p:nvPr/>
        </p:nvSpPr>
        <p:spPr>
          <a:xfrm>
            <a:off x="548640" y="2743200"/>
            <a:ext cx="11094415" cy="41148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החוליות המבולבלות:</a:t>
            </a:r>
          </a:p>
        </p:txBody>
      </p:sp>
      <p:sp>
        <p:nvSpPr>
          <p:cNvPr id="8" name="Rounded Rectangle 7"/>
          <p:cNvSpPr/>
          <p:nvPr/>
        </p:nvSpPr>
        <p:spPr>
          <a:xfrm>
            <a:off x="8992895" y="3127248"/>
            <a:ext cx="2650159" cy="1298448"/>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(א)</a:t>
            </a:r>
          </a:p>
          <a:p>
            <a:pPr rtl="1" algn="ctr">
              <a:lnSpc>
                <a:spcPct val="110000"/>
              </a:lnSpc>
              <a:spcAft>
                <a:spcPts val="0"/>
              </a:spcAft>
            </a:pPr>
            <a:r>
              <a:rPr sz="1700" b="0" i="0" lang="he-IL">
                <a:solidFill>
                  <a:srgbClr val="262626"/>
                </a:solidFill>
                <a:latin typeface="Arial"/>
                <a:ea typeface="Arial"/>
                <a:cs typeface="Arial"/>
              </a:rPr>
              <a:t>צריך לפרק יותר גלוקוז כדי לקבל אותה כמות אנרגיה</a:t>
            </a:r>
          </a:p>
        </p:txBody>
      </p:sp>
      <p:sp>
        <p:nvSpPr>
          <p:cNvPr id="9" name="Rounded Rectangle 8"/>
          <p:cNvSpPr/>
          <p:nvPr/>
        </p:nvSpPr>
        <p:spPr>
          <a:xfrm>
            <a:off x="6178143" y="3127248"/>
            <a:ext cx="2650159" cy="1298448"/>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(ב)</a:t>
            </a:r>
          </a:p>
          <a:p>
            <a:pPr rtl="1" algn="ctr">
              <a:lnSpc>
                <a:spcPct val="110000"/>
              </a:lnSpc>
              <a:spcAft>
                <a:spcPts val="0"/>
              </a:spcAft>
            </a:pPr>
            <a:r>
              <a:rPr sz="1700" b="0" i="0" lang="he-IL">
                <a:solidFill>
                  <a:srgbClr val="262626"/>
                </a:solidFill>
                <a:latin typeface="Arial"/>
                <a:ea typeface="Arial"/>
                <a:cs typeface="Arial"/>
              </a:rPr>
              <a:t>בחוסר חמצן השמרים מבצעים תסיסה</a:t>
            </a:r>
          </a:p>
        </p:txBody>
      </p:sp>
      <p:sp>
        <p:nvSpPr>
          <p:cNvPr id="10" name="Rounded Rectangle 9"/>
          <p:cNvSpPr/>
          <p:nvPr/>
        </p:nvSpPr>
        <p:spPr>
          <a:xfrm>
            <a:off x="3363391" y="3127248"/>
            <a:ext cx="2650159" cy="1298448"/>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(ג)</a:t>
            </a:r>
          </a:p>
          <a:p>
            <a:pPr rtl="1" algn="ctr">
              <a:lnSpc>
                <a:spcPct val="110000"/>
              </a:lnSpc>
              <a:spcAft>
                <a:spcPts val="0"/>
              </a:spcAft>
            </a:pPr>
            <a:r>
              <a:rPr sz="1700" b="0" i="0" lang="he-IL">
                <a:solidFill>
                  <a:srgbClr val="262626"/>
                </a:solidFill>
                <a:latin typeface="Arial"/>
                <a:ea typeface="Arial"/>
                <a:cs typeface="Arial"/>
              </a:rPr>
              <a:t>צריכת הגלוקוז מוגברת</a:t>
            </a:r>
          </a:p>
        </p:txBody>
      </p:sp>
      <p:sp>
        <p:nvSpPr>
          <p:cNvPr id="11" name="Rounded Rectangle 10"/>
          <p:cNvSpPr/>
          <p:nvPr/>
        </p:nvSpPr>
        <p:spPr>
          <a:xfrm>
            <a:off x="548640" y="3127248"/>
            <a:ext cx="2650159" cy="1298448"/>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(ד)</a:t>
            </a:r>
          </a:p>
          <a:p>
            <a:pPr rtl="1" algn="ctr">
              <a:lnSpc>
                <a:spcPct val="110000"/>
              </a:lnSpc>
              <a:spcAft>
                <a:spcPts val="0"/>
              </a:spcAft>
            </a:pPr>
            <a:r>
              <a:rPr sz="1700" b="0" i="0" lang="he-IL">
                <a:solidFill>
                  <a:srgbClr val="262626"/>
                </a:solidFill>
                <a:latin typeface="Arial"/>
                <a:ea typeface="Arial"/>
                <a:cs typeface="Arial"/>
              </a:rPr>
              <a:t>בתסיסה מופק מעט ATP מכל מולקולת גלוקוז</a:t>
            </a:r>
          </a:p>
        </p:txBody>
      </p:sp>
      <p:sp>
        <p:nvSpPr>
          <p:cNvPr id="12" name="TextBox 11"/>
          <p:cNvSpPr txBox="1"/>
          <p:nvPr/>
        </p:nvSpPr>
        <p:spPr>
          <a:xfrm>
            <a:off x="548640" y="4462272"/>
            <a:ext cx="11094415" cy="36576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הסדר הנכון:  ב ← ד ← א ← ג</a:t>
            </a:r>
          </a:p>
        </p:txBody>
      </p:sp>
      <p:sp>
        <p:nvSpPr>
          <p:cNvPr id="13" name="Rounded Rectangle 12"/>
          <p:cNvSpPr/>
          <p:nvPr/>
        </p:nvSpPr>
        <p:spPr>
          <a:xfrm>
            <a:off x="9246641" y="4937760"/>
            <a:ext cx="2396413" cy="1261872"/>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1800" b="0" i="0" lang="he-IL">
                <a:solidFill>
                  <a:srgbClr val="262626"/>
                </a:solidFill>
                <a:latin typeface="Arial"/>
                <a:ea typeface="Arial"/>
                <a:cs typeface="Arial"/>
              </a:rPr>
              <a:t>(ב) בחוסר חמצן השמרים מבצעים תסיסה</a:t>
            </a:r>
          </a:p>
        </p:txBody>
      </p:sp>
      <p:sp>
        <p:nvSpPr>
          <p:cNvPr id="14" name="Rounded Rectangle 13"/>
          <p:cNvSpPr/>
          <p:nvPr/>
        </p:nvSpPr>
        <p:spPr>
          <a:xfrm>
            <a:off x="6347307" y="4937760"/>
            <a:ext cx="2396413" cy="1261872"/>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1800" b="0" i="0" lang="he-IL">
                <a:solidFill>
                  <a:srgbClr val="262626"/>
                </a:solidFill>
                <a:latin typeface="Arial"/>
                <a:ea typeface="Arial"/>
                <a:cs typeface="Arial"/>
              </a:rPr>
              <a:t>(ד) בתסיסה מופק מעט ATP מכל גלוקוז</a:t>
            </a:r>
          </a:p>
        </p:txBody>
      </p:sp>
      <p:sp>
        <p:nvSpPr>
          <p:cNvPr id="15" name="Left Arrow 14"/>
          <p:cNvSpPr/>
          <p:nvPr/>
        </p:nvSpPr>
        <p:spPr>
          <a:xfrm>
            <a:off x="8807729" y="5385816"/>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3447973" y="4937760"/>
            <a:ext cx="2396413" cy="1261872"/>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1800" b="0" i="0" lang="he-IL">
                <a:solidFill>
                  <a:srgbClr val="262626"/>
                </a:solidFill>
                <a:latin typeface="Arial"/>
                <a:ea typeface="Arial"/>
                <a:cs typeface="Arial"/>
              </a:rPr>
              <a:t>(א) צריך לפרק יותר גלוקוז</a:t>
            </a:r>
          </a:p>
        </p:txBody>
      </p:sp>
      <p:sp>
        <p:nvSpPr>
          <p:cNvPr id="17" name="Left Arrow 16"/>
          <p:cNvSpPr/>
          <p:nvPr/>
        </p:nvSpPr>
        <p:spPr>
          <a:xfrm>
            <a:off x="5908395" y="5385816"/>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548639" y="4937760"/>
            <a:ext cx="2396413" cy="1261872"/>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1800" b="0" i="0" lang="he-IL">
                <a:solidFill>
                  <a:srgbClr val="262626"/>
                </a:solidFill>
                <a:latin typeface="Arial"/>
                <a:ea typeface="Arial"/>
                <a:cs typeface="Arial"/>
              </a:rPr>
              <a:t>(ג) צריכת הגלוקוז מוגברת</a:t>
            </a:r>
          </a:p>
        </p:txBody>
      </p:sp>
      <p:sp>
        <p:nvSpPr>
          <p:cNvPr id="19" name="Left Arrow 18"/>
          <p:cNvSpPr/>
          <p:nvPr/>
        </p:nvSpPr>
        <p:spPr>
          <a:xfrm>
            <a:off x="3009061" y="5385816"/>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עכברים וסלעים</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תשע״ד, שאלון 043003 שאלה 30, עמ׳ 51 בחוברת (נוסח מקוצר)</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13</a:t>
            </a:r>
          </a:p>
        </p:txBody>
      </p:sp>
      <p:sp>
        <p:nvSpPr>
          <p:cNvPr id="6" name="Rounded Rectangle 5"/>
          <p:cNvSpPr/>
          <p:nvPr/>
        </p:nvSpPr>
        <p:spPr>
          <a:xfrm>
            <a:off x="548640" y="1371600"/>
            <a:ext cx="11094415" cy="17830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200" b="1" i="0" lang="he-IL">
                <a:solidFill>
                  <a:srgbClr val="1F4E79"/>
                </a:solidFill>
                <a:latin typeface="Arial"/>
                <a:ea typeface="Arial"/>
                <a:cs typeface="Arial"/>
              </a:rPr>
              <a:t>השאלה: </a:t>
            </a:r>
            <a:r>
              <a:rPr sz="2200" b="0" i="0" lang="he-IL">
                <a:solidFill>
                  <a:srgbClr val="262626"/>
                </a:solidFill>
                <a:latin typeface="Arial"/>
                <a:ea typeface="Arial"/>
                <a:cs typeface="Arial"/>
              </a:rPr>
              <a:t>בעבר היו כל הסלעים במדבריות אריזונה בהירים. בשל זרמי לבה חלק מהסלעים נעשו כהים. כיום באזורי הסלעים הכהים חיים עכברים שפרוותם כהה, ולכל העכברים הכהים יש מוטציה בגן מסוים שגורמת לצבע הכהה. כיצד אפשר להסביר את הימצאותם של עכברים כהים באזור של סלעים כהים?</a:t>
            </a:r>
          </a:p>
        </p:txBody>
      </p:sp>
      <p:sp>
        <p:nvSpPr>
          <p:cNvPr id="7" name="TextBox 6"/>
          <p:cNvSpPr txBox="1"/>
          <p:nvPr/>
        </p:nvSpPr>
        <p:spPr>
          <a:xfrm>
            <a:off x="548640" y="3291840"/>
            <a:ext cx="11094415" cy="457200"/>
          </a:xfrm>
          <a:prstGeom prst="rect">
            <a:avLst/>
          </a:prstGeom>
          <a:noFill/>
        </p:spPr>
        <p:txBody>
          <a:bodyPr wrap="square" lIns="109728" rIns="109728" tIns="73152" bIns="73152" anchor="t">
            <a:spAutoFit/>
          </a:bodyPr>
          <a:lstStyle/>
          <a:p>
            <a:pPr rtl="1" algn="r">
              <a:lnSpc>
                <a:spcPct val="110000"/>
              </a:lnSpc>
              <a:spcAft>
                <a:spcPts val="600"/>
              </a:spcAft>
            </a:pPr>
            <a:r>
              <a:rPr sz="2200" b="1" i="0" lang="he-IL">
                <a:solidFill>
                  <a:srgbClr val="1F4E79"/>
                </a:solidFill>
                <a:latin typeface="Arial"/>
                <a:ea typeface="Arial"/>
                <a:cs typeface="Arial"/>
              </a:rPr>
              <a:t>סדרו את החוליות מהסיבה אל התוצאה:</a:t>
            </a:r>
          </a:p>
        </p:txBody>
      </p:sp>
      <p:sp>
        <p:nvSpPr>
          <p:cNvPr id="8" name="Rounded Rectangle 7"/>
          <p:cNvSpPr/>
          <p:nvPr/>
        </p:nvSpPr>
        <p:spPr>
          <a:xfrm>
            <a:off x="9555845" y="3840480"/>
            <a:ext cx="2087209" cy="20116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(א)</a:t>
            </a:r>
          </a:p>
          <a:p>
            <a:pPr rtl="1" algn="ctr">
              <a:lnSpc>
                <a:spcPct val="110000"/>
              </a:lnSpc>
              <a:spcAft>
                <a:spcPts val="0"/>
              </a:spcAft>
            </a:pPr>
            <a:r>
              <a:rPr sz="2100" b="0" i="0" lang="he-IL">
                <a:solidFill>
                  <a:srgbClr val="262626"/>
                </a:solidFill>
                <a:latin typeface="Arial"/>
                <a:ea typeface="Arial"/>
                <a:cs typeface="Arial"/>
              </a:rPr>
              <a:t>העכברים הכהים נטרפים פחות ושורדים יותר</a:t>
            </a:r>
          </a:p>
        </p:txBody>
      </p:sp>
      <p:sp>
        <p:nvSpPr>
          <p:cNvPr id="9" name="Rounded Rectangle 8"/>
          <p:cNvSpPr/>
          <p:nvPr/>
        </p:nvSpPr>
        <p:spPr>
          <a:xfrm>
            <a:off x="7304044" y="3840480"/>
            <a:ext cx="2087209" cy="20116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(ב)</a:t>
            </a:r>
          </a:p>
          <a:p>
            <a:pPr rtl="1" algn="ctr">
              <a:lnSpc>
                <a:spcPct val="110000"/>
              </a:lnSpc>
              <a:spcAft>
                <a:spcPts val="0"/>
              </a:spcAft>
            </a:pPr>
            <a:r>
              <a:rPr sz="2100" b="0" i="0" lang="he-IL">
                <a:solidFill>
                  <a:srgbClr val="262626"/>
                </a:solidFill>
                <a:latin typeface="Arial"/>
                <a:ea typeface="Arial"/>
                <a:cs typeface="Arial"/>
              </a:rPr>
              <a:t>מוטציה אקראית יצרה עכברים כהים</a:t>
            </a:r>
          </a:p>
        </p:txBody>
      </p:sp>
      <p:sp>
        <p:nvSpPr>
          <p:cNvPr id="10" name="Rounded Rectangle 9"/>
          <p:cNvSpPr/>
          <p:nvPr/>
        </p:nvSpPr>
        <p:spPr>
          <a:xfrm>
            <a:off x="5052242" y="3840480"/>
            <a:ext cx="2087209" cy="20116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(ג)</a:t>
            </a:r>
          </a:p>
          <a:p>
            <a:pPr rtl="1" algn="ctr">
              <a:lnSpc>
                <a:spcPct val="110000"/>
              </a:lnSpc>
              <a:spcAft>
                <a:spcPts val="0"/>
              </a:spcAft>
            </a:pPr>
            <a:r>
              <a:rPr sz="2100" b="0" i="0" lang="he-IL">
                <a:solidFill>
                  <a:srgbClr val="262626"/>
                </a:solidFill>
                <a:latin typeface="Arial"/>
                <a:ea typeface="Arial"/>
                <a:cs typeface="Arial"/>
              </a:rPr>
              <a:t>לאורך דורות באזור יש בעיקר עכברים כהים</a:t>
            </a:r>
          </a:p>
        </p:txBody>
      </p:sp>
      <p:sp>
        <p:nvSpPr>
          <p:cNvPr id="11" name="Rounded Rectangle 10"/>
          <p:cNvSpPr/>
          <p:nvPr/>
        </p:nvSpPr>
        <p:spPr>
          <a:xfrm>
            <a:off x="2800441" y="3840480"/>
            <a:ext cx="2087209" cy="20116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(ד)</a:t>
            </a:r>
          </a:p>
          <a:p>
            <a:pPr rtl="1" algn="ctr">
              <a:lnSpc>
                <a:spcPct val="110000"/>
              </a:lnSpc>
              <a:spcAft>
                <a:spcPts val="0"/>
              </a:spcAft>
            </a:pPr>
            <a:r>
              <a:rPr sz="2100" b="0" i="0" lang="he-IL">
                <a:solidFill>
                  <a:srgbClr val="262626"/>
                </a:solidFill>
                <a:latin typeface="Arial"/>
                <a:ea typeface="Arial"/>
                <a:cs typeface="Arial"/>
              </a:rPr>
              <a:t>על סלע כהה לעכבר הכהה יש הסוואה מטורפים</a:t>
            </a:r>
          </a:p>
        </p:txBody>
      </p:sp>
      <p:sp>
        <p:nvSpPr>
          <p:cNvPr id="12" name="Rounded Rectangle 11"/>
          <p:cNvSpPr/>
          <p:nvPr/>
        </p:nvSpPr>
        <p:spPr>
          <a:xfrm>
            <a:off x="548640" y="3840480"/>
            <a:ext cx="2087209" cy="20116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800" b="1" i="0" lang="he-IL">
                <a:solidFill>
                  <a:srgbClr val="1F4E79"/>
                </a:solidFill>
                <a:latin typeface="Arial"/>
                <a:ea typeface="Arial"/>
                <a:cs typeface="Arial"/>
              </a:rPr>
              <a:t>(ה)</a:t>
            </a:r>
          </a:p>
          <a:p>
            <a:pPr rtl="1" algn="ctr">
              <a:lnSpc>
                <a:spcPct val="110000"/>
              </a:lnSpc>
              <a:spcAft>
                <a:spcPts val="0"/>
              </a:spcAft>
            </a:pPr>
            <a:r>
              <a:rPr sz="2100" b="0" i="0" lang="he-IL">
                <a:solidFill>
                  <a:srgbClr val="262626"/>
                </a:solidFill>
                <a:latin typeface="Arial"/>
                <a:ea typeface="Arial"/>
                <a:cs typeface="Arial"/>
              </a:rPr>
              <a:t>העכברים הכהים מתרבים ומורישים את הצבע לצאצאים</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תשע״ד, שאלון 043003 שאלה 30, עמ׳ 51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14</a:t>
            </a:r>
          </a:p>
        </p:txBody>
      </p:sp>
      <p:sp>
        <p:nvSpPr>
          <p:cNvPr id="6" name="Rounded Rectangle 5"/>
          <p:cNvSpPr/>
          <p:nvPr/>
        </p:nvSpPr>
        <p:spPr>
          <a:xfrm>
            <a:off x="9826508" y="1508760"/>
            <a:ext cx="1816547" cy="192024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100" b="0" i="0" lang="he-IL">
                <a:solidFill>
                  <a:srgbClr val="262626"/>
                </a:solidFill>
                <a:latin typeface="Arial"/>
                <a:ea typeface="Arial"/>
                <a:cs typeface="Arial"/>
              </a:rPr>
              <a:t>(ב) מוטציה אקראית יצרה עכברים כהים (שונות)</a:t>
            </a:r>
          </a:p>
        </p:txBody>
      </p:sp>
      <p:sp>
        <p:nvSpPr>
          <p:cNvPr id="7" name="Rounded Rectangle 6"/>
          <p:cNvSpPr/>
          <p:nvPr/>
        </p:nvSpPr>
        <p:spPr>
          <a:xfrm>
            <a:off x="7507041" y="1508760"/>
            <a:ext cx="1816547" cy="19202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(ד) על סלע כהה לעכבר הכהה יש הסוואה</a:t>
            </a:r>
          </a:p>
        </p:txBody>
      </p:sp>
      <p:sp>
        <p:nvSpPr>
          <p:cNvPr id="8" name="Left Arrow 7"/>
          <p:cNvSpPr/>
          <p:nvPr/>
        </p:nvSpPr>
        <p:spPr>
          <a:xfrm>
            <a:off x="9387596" y="2286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5187574" y="1508760"/>
            <a:ext cx="1816547" cy="19202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(א) נטרף פחות ושורד יותר</a:t>
            </a:r>
          </a:p>
        </p:txBody>
      </p:sp>
      <p:sp>
        <p:nvSpPr>
          <p:cNvPr id="10" name="Left Arrow 9"/>
          <p:cNvSpPr/>
          <p:nvPr/>
        </p:nvSpPr>
        <p:spPr>
          <a:xfrm>
            <a:off x="7068129" y="2286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2868107" y="1508760"/>
            <a:ext cx="1816547" cy="19202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(ה) מתרבה ומוריש את הצבע לצאצאים</a:t>
            </a:r>
          </a:p>
        </p:txBody>
      </p:sp>
      <p:sp>
        <p:nvSpPr>
          <p:cNvPr id="12" name="Left Arrow 11"/>
          <p:cNvSpPr/>
          <p:nvPr/>
        </p:nvSpPr>
        <p:spPr>
          <a:xfrm>
            <a:off x="4748662" y="2286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548640" y="1508760"/>
            <a:ext cx="1816547" cy="192024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100" b="0" i="0" lang="he-IL">
                <a:solidFill>
                  <a:srgbClr val="262626"/>
                </a:solidFill>
                <a:latin typeface="Arial"/>
                <a:ea typeface="Arial"/>
                <a:cs typeface="Arial"/>
              </a:rPr>
              <a:t>(ג) לאורך דורות – בעיקר עכברים כהים</a:t>
            </a:r>
          </a:p>
        </p:txBody>
      </p:sp>
      <p:sp>
        <p:nvSpPr>
          <p:cNvPr id="14" name="Left Arrow 13"/>
          <p:cNvSpPr/>
          <p:nvPr/>
        </p:nvSpPr>
        <p:spPr>
          <a:xfrm>
            <a:off x="2429195" y="2286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548640" y="3657600"/>
            <a:ext cx="11094415" cy="11887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200" b="0" i="0" lang="he-IL">
                <a:solidFill>
                  <a:srgbClr val="262626"/>
                </a:solidFill>
                <a:latin typeface="Arial"/>
                <a:ea typeface="Arial"/>
                <a:cs typeface="Arial"/>
              </a:rPr>
              <a:t>"...ועכברים שעברו מוטציה בגן מסויים עברו לבית גידול שאליו הם יותר מותאמים..."</a:t>
            </a:r>
          </a:p>
        </p:txBody>
      </p:sp>
      <p:sp>
        <p:nvSpPr>
          <p:cNvPr id="16" name="TextBox 15"/>
          <p:cNvSpPr txBox="1"/>
          <p:nvPr/>
        </p:nvSpPr>
        <p:spPr>
          <a:xfrm>
            <a:off x="548640" y="493776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2200" b="0" i="0" lang="he-IL">
                <a:solidFill>
                  <a:srgbClr val="262626"/>
                </a:solidFill>
                <a:latin typeface="Arial"/>
                <a:ea typeface="Arial"/>
                <a:cs typeface="Arial"/>
              </a:rPr>
              <a:t>ניתוח החוברת: "תשובה חלקית שבה נמצאים חלק מהמרכיבים: מוטציה + הסוואה / טריפה + יתרון לעכברים הכהים."</a:t>
            </a:r>
          </a:p>
          <a:p>
            <a:pPr rtl="1" algn="r">
              <a:lnSpc>
                <a:spcPct val="110000"/>
              </a:lnSpc>
              <a:spcAft>
                <a:spcPts val="600"/>
              </a:spcAft>
            </a:pPr>
            <a:r>
              <a:rPr sz="2200" b="1" i="0" lang="he-IL">
                <a:solidFill>
                  <a:srgbClr val="C00000"/>
                </a:solidFill>
                <a:latin typeface="Arial"/>
                <a:ea typeface="Arial"/>
                <a:cs typeface="Arial"/>
              </a:rPr>
              <a:t>מה חסר? ההתרבות וההורשה לצאצאים (חוליה ה).</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2</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15</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חלק א: עלייה לגבהים (תשע״ז 12ג׳) – מסדרים 4 שינויים בגוף, וכותבים ליד כל אחד: עלייה או ירידה.</a:t>
            </a:r>
          </a:p>
          <a:p>
            <a:pPr rtl="1" algn="r">
              <a:lnSpc>
                <a:spcPct val="110000"/>
              </a:lnSpc>
              <a:spcAft>
                <a:spcPts val="1800"/>
              </a:spcAft>
            </a:pPr>
            <a:r>
              <a:rPr sz="2800" b="0" i="0" lang="he-IL">
                <a:solidFill>
                  <a:srgbClr val="262626"/>
                </a:solidFill>
                <a:latin typeface="Arial"/>
                <a:ea typeface="Arial"/>
                <a:cs typeface="Arial"/>
              </a:rPr>
              <a:t>בודקים: "האם הראשון גורם לשני?"</a:t>
            </a:r>
          </a:p>
          <a:p>
            <a:pPr rtl="1" algn="r">
              <a:lnSpc>
                <a:spcPct val="110000"/>
              </a:lnSpc>
              <a:spcAft>
                <a:spcPts val="1800"/>
              </a:spcAft>
            </a:pPr>
            <a:r>
              <a:rPr sz="2800" b="0" i="0" lang="he-IL">
                <a:solidFill>
                  <a:srgbClr val="262626"/>
                </a:solidFill>
                <a:latin typeface="Arial"/>
                <a:ea typeface="Arial"/>
                <a:cs typeface="Arial"/>
              </a:rPr>
              <a:t>חלק ב: אצה במים מזוקקים (תשע״ז 7ב׳) – מוחקים את החוליה השגויה ומסדרים את החמש האחרות.</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3</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משלימים חוליה חסרה</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אם אפשר לשאול "ולמה?" בין שני משפטים –</a:t>
            </a:r>
          </a:p>
          <a:p>
            <a:pPr rtl="1" algn="r">
              <a:lnSpc>
                <a:spcPct val="110000"/>
              </a:lnSpc>
              <a:spcAft>
                <a:spcPts val="600"/>
              </a:spcAft>
            </a:pPr>
            <a:r>
              <a:rPr sz="2800" b="0" i="0" lang="he-IL">
                <a:solidFill>
                  <a:srgbClr val="FFFFFF"/>
                </a:solidFill>
                <a:latin typeface="Arial"/>
                <a:ea typeface="Arial"/>
                <a:cs typeface="Arial"/>
              </a:rPr>
              <a:t>חסרה חוליה. מוצאים אותה ומשלימים.</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פיוניות סגורות וגדילה</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תשע״ח, שאלון 043381 / 043387 שאלה 28ב׳, עמ׳ 51 בחוברת · הדוגמה הפתורה של דף 3</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17</a:t>
            </a:r>
          </a:p>
        </p:txBody>
      </p:sp>
      <p:sp>
        <p:nvSpPr>
          <p:cNvPr id="6" name="Rounded Rectangle 5"/>
          <p:cNvSpPr/>
          <p:nvPr/>
        </p:nvSpPr>
        <p:spPr>
          <a:xfrm>
            <a:off x="548640" y="1371600"/>
            <a:ext cx="11094415" cy="10972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400" b="1" i="0" lang="he-IL">
                <a:solidFill>
                  <a:srgbClr val="1F4E79"/>
                </a:solidFill>
                <a:latin typeface="Arial"/>
                <a:ea typeface="Arial"/>
                <a:cs typeface="Arial"/>
              </a:rPr>
              <a:t>השאלה: </a:t>
            </a:r>
            <a:r>
              <a:rPr sz="2400" b="0" i="0" lang="he-IL">
                <a:solidFill>
                  <a:srgbClr val="262626"/>
                </a:solidFill>
                <a:latin typeface="Arial"/>
                <a:ea typeface="Arial"/>
                <a:cs typeface="Arial"/>
              </a:rPr>
              <a:t>CO₂ נקלט בצמח דרך פתחי הפיוניות. הסבר מדוע סגירה של הפיוניות במשך רוב שעות היום עלולה לפגוע בגדילת הצמח. (4 נקודות)</a:t>
            </a:r>
          </a:p>
        </p:txBody>
      </p:sp>
      <p:sp>
        <p:nvSpPr>
          <p:cNvPr id="7" name="Rounded Rectangle 6"/>
          <p:cNvSpPr/>
          <p:nvPr/>
        </p:nvSpPr>
        <p:spPr>
          <a:xfrm>
            <a:off x="548640" y="2606040"/>
            <a:ext cx="11094415" cy="91440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300" b="1" i="0" lang="he-IL">
                <a:solidFill>
                  <a:srgbClr val="1F4E79"/>
                </a:solidFill>
                <a:latin typeface="Arial"/>
                <a:ea typeface="Arial"/>
                <a:cs typeface="Arial"/>
              </a:rPr>
              <a:t>תשובה עם חור: </a:t>
            </a:r>
            <a:r>
              <a:rPr sz="2300" b="0" i="0" lang="he-IL">
                <a:solidFill>
                  <a:srgbClr val="262626"/>
                </a:solidFill>
                <a:latin typeface="Arial"/>
                <a:ea typeface="Arial"/>
                <a:cs typeface="Arial"/>
              </a:rPr>
              <a:t>"כשהפיוניות סגורות נקלט בצמח פחות פחמן דו-חמצני, ולכן ________, ולכן הצמח גדל פחות."</a:t>
            </a:r>
          </a:p>
        </p:txBody>
      </p:sp>
      <p:sp>
        <p:nvSpPr>
          <p:cNvPr id="8" name="TextBox 7"/>
          <p:cNvSpPr txBox="1"/>
          <p:nvPr/>
        </p:nvSpPr>
        <p:spPr>
          <a:xfrm>
            <a:off x="548640" y="3611880"/>
            <a:ext cx="11094415" cy="502920"/>
          </a:xfrm>
          <a:prstGeom prst="rect">
            <a:avLst/>
          </a:prstGeom>
          <a:noFill/>
        </p:spPr>
        <p:txBody>
          <a:bodyPr wrap="square" lIns="109728" rIns="109728" tIns="73152" bIns="73152" anchor="t">
            <a:spAutoFit/>
          </a:bodyPr>
          <a:lstStyle/>
          <a:p>
            <a:pPr rtl="1" algn="r">
              <a:lnSpc>
                <a:spcPct val="110000"/>
              </a:lnSpc>
              <a:spcAft>
                <a:spcPts val="600"/>
              </a:spcAft>
            </a:pPr>
            <a:r>
              <a:rPr sz="2200" b="1" i="0" lang="he-IL">
                <a:solidFill>
                  <a:srgbClr val="C00000"/>
                </a:solidFill>
                <a:latin typeface="Arial"/>
                <a:ea typeface="Arial"/>
                <a:cs typeface="Arial"/>
              </a:rPr>
              <a:t>ולמה? </a:t>
            </a:r>
            <a:r>
              <a:rPr sz="2200" b="0" i="0" lang="he-IL">
                <a:solidFill>
                  <a:srgbClr val="262626"/>
                </a:solidFill>
                <a:latin typeface="Arial"/>
                <a:ea typeface="Arial"/>
                <a:cs typeface="Arial"/>
              </a:rPr>
              <a:t>בין "פחות פחמן דו-חמצני" לבין "גדל פחות" אין הסבר ← חסרות חוליות</a:t>
            </a:r>
          </a:p>
        </p:txBody>
      </p:sp>
      <p:sp>
        <p:nvSpPr>
          <p:cNvPr id="9" name="Rounded Rectangle 8"/>
          <p:cNvSpPr/>
          <p:nvPr/>
        </p:nvSpPr>
        <p:spPr>
          <a:xfrm>
            <a:off x="9246641" y="4206240"/>
            <a:ext cx="2396413" cy="192024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000" b="0" i="0" lang="he-IL">
                <a:solidFill>
                  <a:srgbClr val="262626"/>
                </a:solidFill>
                <a:latin typeface="Arial"/>
                <a:ea typeface="Arial"/>
                <a:cs typeface="Arial"/>
              </a:rPr>
              <a:t>הפיוניות סגורות – נקלט פחות פחמן דו-חמצני</a:t>
            </a:r>
          </a:p>
        </p:txBody>
      </p:sp>
      <p:sp>
        <p:nvSpPr>
          <p:cNvPr id="10" name="Rounded Rectangle 9"/>
          <p:cNvSpPr/>
          <p:nvPr/>
        </p:nvSpPr>
        <p:spPr>
          <a:xfrm>
            <a:off x="6347307" y="4206240"/>
            <a:ext cx="2396413" cy="192024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000" b="0" i="0" lang="he-IL">
                <a:solidFill>
                  <a:srgbClr val="262626"/>
                </a:solidFill>
                <a:latin typeface="Arial"/>
                <a:ea typeface="Arial"/>
                <a:cs typeface="Arial"/>
              </a:rPr>
              <a:t>פחות פוטוסינתזה – נוצר פחות גלוקוז</a:t>
            </a:r>
          </a:p>
        </p:txBody>
      </p:sp>
      <p:sp>
        <p:nvSpPr>
          <p:cNvPr id="11" name="Left Arrow 10"/>
          <p:cNvSpPr/>
          <p:nvPr/>
        </p:nvSpPr>
        <p:spPr>
          <a:xfrm>
            <a:off x="8807729" y="49834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47973" y="4206240"/>
            <a:ext cx="2396413" cy="192024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000" b="0" i="0" lang="he-IL">
                <a:solidFill>
                  <a:srgbClr val="262626"/>
                </a:solidFill>
                <a:latin typeface="Arial"/>
                <a:ea typeface="Arial"/>
                <a:cs typeface="Arial"/>
              </a:rPr>
              <a:t>פחות חומרים אורגניים לבניית תאים ולהפקת אנרגיה</a:t>
            </a:r>
          </a:p>
        </p:txBody>
      </p:sp>
      <p:sp>
        <p:nvSpPr>
          <p:cNvPr id="13" name="Left Arrow 12"/>
          <p:cNvSpPr/>
          <p:nvPr/>
        </p:nvSpPr>
        <p:spPr>
          <a:xfrm>
            <a:off x="5908395" y="49834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548639" y="4206240"/>
            <a:ext cx="2396413" cy="192024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000" b="0" i="0" lang="he-IL">
                <a:solidFill>
                  <a:srgbClr val="262626"/>
                </a:solidFill>
                <a:latin typeface="Arial"/>
                <a:ea typeface="Arial"/>
                <a:cs typeface="Arial"/>
              </a:rPr>
              <a:t>גדילת הצמח נפגעת</a:t>
            </a:r>
          </a:p>
        </p:txBody>
      </p:sp>
      <p:sp>
        <p:nvSpPr>
          <p:cNvPr id="15" name="Left Arrow 14"/>
          <p:cNvSpPr/>
          <p:nvPr/>
        </p:nvSpPr>
        <p:spPr>
          <a:xfrm>
            <a:off x="3009061" y="49834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מיקרו RNA</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תשפ״א, שאלון 043381 / 043387 שאלה 32א׳, עמ׳ 66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18</a:t>
            </a:r>
          </a:p>
        </p:txBody>
      </p:sp>
      <p:sp>
        <p:nvSpPr>
          <p:cNvPr id="6" name="Rounded Rectangle 5"/>
          <p:cNvSpPr/>
          <p:nvPr/>
        </p:nvSpPr>
        <p:spPr>
          <a:xfrm>
            <a:off x="548640" y="1371600"/>
            <a:ext cx="11094415" cy="17830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200" b="1" i="0" lang="he-IL">
                <a:solidFill>
                  <a:srgbClr val="1F4E79"/>
                </a:solidFill>
                <a:latin typeface="Arial"/>
                <a:ea typeface="Arial"/>
                <a:cs typeface="Arial"/>
              </a:rPr>
              <a:t>השאלה: </a:t>
            </a:r>
            <a:r>
              <a:rPr sz="2200" b="0" i="0" lang="he-IL">
                <a:solidFill>
                  <a:srgbClr val="262626"/>
                </a:solidFill>
                <a:latin typeface="Arial"/>
                <a:ea typeface="Arial"/>
                <a:cs typeface="Arial"/>
              </a:rPr>
              <a:t>מיקרו RNA הן מולקולות קטנות של RNA הנקשרות ל-RNA שליח (mRNA), ומשפיעות על הבקרה של ייצור החלבונים בתא. הוסיפו לתא מיקרו RNA, והוא נקשר ל-mRNA של גן מסוים. עקב כך ירדה כמות החלבון שמקודד על ידי הגן. הצע הסבר לכך. (2 נקודות)</a:t>
            </a:r>
          </a:p>
        </p:txBody>
      </p:sp>
      <p:sp>
        <p:nvSpPr>
          <p:cNvPr id="7" name="TextBox 6"/>
          <p:cNvSpPr txBox="1"/>
          <p:nvPr/>
        </p:nvSpPr>
        <p:spPr>
          <a:xfrm>
            <a:off x="548640" y="3200400"/>
            <a:ext cx="11094415" cy="411480"/>
          </a:xfrm>
          <a:prstGeom prst="rect">
            <a:avLst/>
          </a:prstGeom>
          <a:noFill/>
        </p:spPr>
        <p:txBody>
          <a:bodyPr wrap="square" lIns="109728" rIns="109728" tIns="73152" bIns="73152" anchor="t">
            <a:spAutoFit/>
          </a:bodyPr>
          <a:lstStyle/>
          <a:p>
            <a:pPr rtl="1" algn="r">
              <a:lnSpc>
                <a:spcPct val="110000"/>
              </a:lnSpc>
              <a:spcAft>
                <a:spcPts val="600"/>
              </a:spcAft>
            </a:pPr>
            <a:r>
              <a:rPr sz="1800" b="0" i="0" lang="he-IL">
                <a:solidFill>
                  <a:srgbClr val="595959"/>
                </a:solidFill>
                <a:latin typeface="Arial"/>
                <a:ea typeface="Arial"/>
                <a:cs typeface="Arial"/>
              </a:rPr>
              <a:t>הסבר מונחים: RNA הוא חומצה ריבונוקלאית, ו-mRNA הוא RNA שליח.</a:t>
            </a:r>
          </a:p>
        </p:txBody>
      </p:sp>
      <p:sp>
        <p:nvSpPr>
          <p:cNvPr id="8" name="Rounded Rectangle 7"/>
          <p:cNvSpPr/>
          <p:nvPr/>
        </p:nvSpPr>
        <p:spPr>
          <a:xfrm>
            <a:off x="9246641" y="3657600"/>
            <a:ext cx="2396413" cy="169164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200" b="0" i="0" lang="he-IL">
                <a:solidFill>
                  <a:srgbClr val="262626"/>
                </a:solidFill>
                <a:latin typeface="Arial"/>
                <a:ea typeface="Arial"/>
                <a:cs typeface="Arial"/>
              </a:rPr>
              <a:t>מיקרו RNA נקשר ל-RNA השליח</a:t>
            </a:r>
          </a:p>
        </p:txBody>
      </p:sp>
      <p:sp>
        <p:nvSpPr>
          <p:cNvPr id="9" name="Rounded Rectangle 8"/>
          <p:cNvSpPr/>
          <p:nvPr/>
        </p:nvSpPr>
        <p:spPr>
          <a:xfrm>
            <a:off x="6347307" y="3657600"/>
            <a:ext cx="2396413" cy="1691640"/>
          </a:xfrm>
          <a:prstGeom prst="roundRect">
            <a:avLst>
              <a:gd name="adj" fmla="val 8000"/>
            </a:avLst>
          </a:prstGeom>
          <a:solidFill>
            <a:srgbClr val="FFFFFF"/>
          </a:solidFill>
          <a:ln w="25400">
            <a:solidFill>
              <a:srgbClr val="2E75B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 חסרה</a:t>
            </a:r>
          </a:p>
          <a:p>
            <a:pPr rtl="1" algn="ctr">
              <a:lnSpc>
                <a:spcPct val="110000"/>
              </a:lnSpc>
              <a:spcAft>
                <a:spcPts val="0"/>
              </a:spcAft>
            </a:pPr>
            <a:r>
              <a:rPr sz="2200" b="0" i="0" lang="he-IL">
                <a:solidFill>
                  <a:srgbClr val="262626"/>
                </a:solidFill>
                <a:latin typeface="Arial"/>
                <a:ea typeface="Arial"/>
                <a:cs typeface="Arial"/>
              </a:rPr>
              <a:t>?</a:t>
            </a:r>
          </a:p>
        </p:txBody>
      </p:sp>
      <p:sp>
        <p:nvSpPr>
          <p:cNvPr id="10" name="Left Arrow 9"/>
          <p:cNvSpPr/>
          <p:nvPr/>
        </p:nvSpPr>
        <p:spPr>
          <a:xfrm>
            <a:off x="8807729" y="432054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3447973" y="3657600"/>
            <a:ext cx="2396413" cy="16916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200" b="0" i="0" lang="he-IL">
                <a:solidFill>
                  <a:srgbClr val="262626"/>
                </a:solidFill>
                <a:latin typeface="Arial"/>
                <a:ea typeface="Arial"/>
                <a:cs typeface="Arial"/>
              </a:rPr>
              <a:t>לא מתבצע תרגום</a:t>
            </a:r>
          </a:p>
        </p:txBody>
      </p:sp>
      <p:sp>
        <p:nvSpPr>
          <p:cNvPr id="12" name="Left Arrow 11"/>
          <p:cNvSpPr/>
          <p:nvPr/>
        </p:nvSpPr>
        <p:spPr>
          <a:xfrm>
            <a:off x="5908395" y="432054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548639" y="3657600"/>
            <a:ext cx="2396413" cy="169164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200" b="0" i="0" lang="he-IL">
                <a:solidFill>
                  <a:srgbClr val="262626"/>
                </a:solidFill>
                <a:latin typeface="Arial"/>
                <a:ea typeface="Arial"/>
                <a:cs typeface="Arial"/>
              </a:rPr>
              <a:t>ירדה כמות החלבון</a:t>
            </a:r>
          </a:p>
        </p:txBody>
      </p:sp>
      <p:sp>
        <p:nvSpPr>
          <p:cNvPr id="14" name="Left Arrow 13"/>
          <p:cNvSpPr/>
          <p:nvPr/>
        </p:nvSpPr>
        <p:spPr>
          <a:xfrm>
            <a:off x="3009061" y="432054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5486400"/>
            <a:ext cx="11094415" cy="731520"/>
          </a:xfrm>
          <a:prstGeom prst="rect">
            <a:avLst/>
          </a:prstGeom>
          <a:noFill/>
        </p:spPr>
        <p:txBody>
          <a:bodyPr wrap="square" lIns="109728" rIns="109728" tIns="73152" bIns="73152" anchor="t">
            <a:spAutoFit/>
          </a:bodyPr>
          <a:lstStyle/>
          <a:p>
            <a:pPr rtl="1" algn="r">
              <a:lnSpc>
                <a:spcPct val="110000"/>
              </a:lnSpc>
              <a:spcAft>
                <a:spcPts val="600"/>
              </a:spcAft>
            </a:pPr>
            <a:r>
              <a:rPr sz="2400" b="1" i="0" lang="he-IL">
                <a:solidFill>
                  <a:srgbClr val="1F4E79"/>
                </a:solidFill>
                <a:latin typeface="Arial"/>
                <a:ea typeface="Arial"/>
                <a:cs typeface="Arial"/>
              </a:rPr>
              <a:t>מה החוליה החסרה? רמז: היכן ואיך "נקרא" ה-RNA השליח בזמן התרגום?</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תשפ״א, שאלון 043381 שאלה 32א׳, עמ׳ 66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19</a:t>
            </a:r>
          </a:p>
        </p:txBody>
      </p:sp>
      <p:sp>
        <p:nvSpPr>
          <p:cNvPr id="6" name="Rounded Rectangle 5"/>
          <p:cNvSpPr/>
          <p:nvPr/>
        </p:nvSpPr>
        <p:spPr>
          <a:xfrm>
            <a:off x="9246641" y="1508760"/>
            <a:ext cx="2396413" cy="182880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100" b="0" i="0" lang="he-IL">
                <a:solidFill>
                  <a:srgbClr val="262626"/>
                </a:solidFill>
                <a:latin typeface="Arial"/>
                <a:ea typeface="Arial"/>
                <a:cs typeface="Arial"/>
              </a:rPr>
              <a:t>מיקרו RNA נקשר ל-RNA השליח</a:t>
            </a:r>
          </a:p>
        </p:txBody>
      </p:sp>
      <p:sp>
        <p:nvSpPr>
          <p:cNvPr id="7" name="Rounded Rectangle 6"/>
          <p:cNvSpPr/>
          <p:nvPr/>
        </p:nvSpPr>
        <p:spPr>
          <a:xfrm>
            <a:off x="6347307" y="1508760"/>
            <a:ext cx="2396413" cy="182880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100" b="0" i="0" lang="he-IL">
                <a:solidFill>
                  <a:srgbClr val="262626"/>
                </a:solidFill>
                <a:latin typeface="Arial"/>
                <a:ea typeface="Arial"/>
                <a:cs typeface="Arial"/>
              </a:rPr>
              <a:t>הריבוזום לא נקשר ל-RNA השליח (או: ה-RNA השליח מתפרק)</a:t>
            </a:r>
          </a:p>
        </p:txBody>
      </p:sp>
      <p:sp>
        <p:nvSpPr>
          <p:cNvPr id="8" name="Left Arrow 7"/>
          <p:cNvSpPr/>
          <p:nvPr/>
        </p:nvSpPr>
        <p:spPr>
          <a:xfrm>
            <a:off x="8807729" y="22402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3447973" y="1508760"/>
            <a:ext cx="2396413"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לא מתבצע תרגום</a:t>
            </a:r>
          </a:p>
        </p:txBody>
      </p:sp>
      <p:sp>
        <p:nvSpPr>
          <p:cNvPr id="10" name="Left Arrow 9"/>
          <p:cNvSpPr/>
          <p:nvPr/>
        </p:nvSpPr>
        <p:spPr>
          <a:xfrm>
            <a:off x="5908395" y="22402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548639" y="1508760"/>
            <a:ext cx="2396413" cy="182880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100" b="0" i="0" lang="he-IL">
                <a:solidFill>
                  <a:srgbClr val="262626"/>
                </a:solidFill>
                <a:latin typeface="Arial"/>
                <a:ea typeface="Arial"/>
                <a:cs typeface="Arial"/>
              </a:rPr>
              <a:t>ירדה כמות החלבון</a:t>
            </a:r>
          </a:p>
        </p:txBody>
      </p:sp>
      <p:sp>
        <p:nvSpPr>
          <p:cNvPr id="12" name="Left Arrow 11"/>
          <p:cNvSpPr/>
          <p:nvPr/>
        </p:nvSpPr>
        <p:spPr>
          <a:xfrm>
            <a:off x="3009061" y="22402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548640" y="3566160"/>
            <a:ext cx="11094415" cy="114300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200" b="0" i="0" lang="he-IL">
                <a:solidFill>
                  <a:srgbClr val="262626"/>
                </a:solidFill>
                <a:latin typeface="Arial"/>
                <a:ea typeface="Arial"/>
                <a:cs typeface="Arial"/>
              </a:rPr>
              <a:t>"...הקישור מפריע ל-mRNA לעבור תהליכים נוספים שבסופם הוא הופך לחלבון."</a:t>
            </a:r>
          </a:p>
        </p:txBody>
      </p:sp>
      <p:sp>
        <p:nvSpPr>
          <p:cNvPr id="14" name="TextBox 13"/>
          <p:cNvSpPr txBox="1"/>
          <p:nvPr/>
        </p:nvSpPr>
        <p:spPr>
          <a:xfrm>
            <a:off x="548640" y="4800600"/>
            <a:ext cx="11094415" cy="1371600"/>
          </a:xfrm>
          <a:prstGeom prst="rect">
            <a:avLst/>
          </a:prstGeom>
          <a:noFill/>
        </p:spPr>
        <p:txBody>
          <a:bodyPr wrap="square" lIns="109728" rIns="109728" tIns="73152" bIns="73152" anchor="t">
            <a:spAutoFit/>
          </a:bodyPr>
          <a:lstStyle/>
          <a:p>
            <a:pPr rtl="1" algn="r">
              <a:lnSpc>
                <a:spcPct val="110000"/>
              </a:lnSpc>
              <a:spcAft>
                <a:spcPts val="600"/>
              </a:spcAft>
            </a:pPr>
            <a:r>
              <a:rPr sz="2100" b="0" i="0" lang="he-IL">
                <a:solidFill>
                  <a:srgbClr val="262626"/>
                </a:solidFill>
                <a:latin typeface="Arial"/>
                <a:ea typeface="Arial"/>
                <a:cs typeface="Arial"/>
              </a:rPr>
              <a:t>ניתוח החוברת: "תשובה כללית של הפרעה ליצירת החלבון, שלא מצוין בה במפורש מהו אופן פעולתו של המיקרו RNA... מופיעה בתשובה שגיאה: שה-mRNA הופך לחלבון. ניקוד חלקי."</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3</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20</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חלק א: נבטים לבקנים (תשע״ז 8א׳) – משלימים חוליות בעזרת מחסן המילים, ומאתרים חוליה חסרה וטעות בתשובת תלמיד.</a:t>
            </a:r>
          </a:p>
          <a:p>
            <a:pPr rtl="1" algn="r">
              <a:lnSpc>
                <a:spcPct val="110000"/>
              </a:lnSpc>
              <a:spcAft>
                <a:spcPts val="1800"/>
              </a:spcAft>
            </a:pPr>
            <a:r>
              <a:rPr sz="2800" b="0" i="0" lang="he-IL">
                <a:solidFill>
                  <a:srgbClr val="262626"/>
                </a:solidFill>
                <a:latin typeface="Arial"/>
                <a:ea typeface="Arial"/>
                <a:cs typeface="Arial"/>
              </a:rPr>
              <a:t>חלק ב: עופות הומאותרמיים (תשע״ז 15ב׳) – משלימים חוליה בכל רמת ארגון: איבר ← דם ← תא ← גוף.</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4</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מאתרים דילוגים וטעויות</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קוראים תשובה של תלמיד כמו בודק בגרות:</a:t>
            </a:r>
          </a:p>
          <a:p>
            <a:pPr rtl="1" algn="r">
              <a:lnSpc>
                <a:spcPct val="110000"/>
              </a:lnSpc>
              <a:spcAft>
                <a:spcPts val="600"/>
              </a:spcAft>
            </a:pPr>
            <a:r>
              <a:rPr sz="2800" b="0" i="0" lang="he-IL">
                <a:solidFill>
                  <a:srgbClr val="FFFFFF"/>
                </a:solidFill>
                <a:latin typeface="Arial"/>
                <a:ea typeface="Arial"/>
                <a:cs typeface="Arial"/>
              </a:rPr>
              <a:t>חץ בין כל שני משפטים, ושואלים "ולמה?"</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אנמיה חרמשית וחולשה</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תשע״ו, שאלון 043381 שאלה 23ב׳, עמ׳ 36 בחוברת · הדוגמה הפתורה של דף 4</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22</a:t>
            </a:r>
          </a:p>
        </p:txBody>
      </p:sp>
      <p:sp>
        <p:nvSpPr>
          <p:cNvPr id="6" name="Rounded Rectangle 5"/>
          <p:cNvSpPr/>
          <p:nvPr/>
        </p:nvSpPr>
        <p:spPr>
          <a:xfrm>
            <a:off x="548640" y="1371600"/>
            <a:ext cx="11094415" cy="10972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400" b="1" i="0" lang="he-IL">
                <a:solidFill>
                  <a:srgbClr val="1F4E79"/>
                </a:solidFill>
                <a:latin typeface="Arial"/>
                <a:ea typeface="Arial"/>
                <a:cs typeface="Arial"/>
              </a:rPr>
              <a:t>השאלה: </a:t>
            </a:r>
            <a:r>
              <a:rPr sz="2400" b="0" i="0" lang="he-IL">
                <a:solidFill>
                  <a:srgbClr val="262626"/>
                </a:solidFill>
                <a:latin typeface="Arial"/>
                <a:ea typeface="Arial"/>
                <a:cs typeface="Arial"/>
              </a:rPr>
              <a:t>(אנמיה חרמשית – המוגלובין לא תקין) החולים באנמיה חרמשית סובלים מחולשה כללית. הסבר מדוע. (2 נקודות)</a:t>
            </a:r>
          </a:p>
        </p:txBody>
      </p:sp>
      <p:sp>
        <p:nvSpPr>
          <p:cNvPr id="7" name="Rounded Rectangle 6"/>
          <p:cNvSpPr/>
          <p:nvPr/>
        </p:nvSpPr>
        <p:spPr>
          <a:xfrm>
            <a:off x="548640" y="2606040"/>
            <a:ext cx="11094415" cy="105156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400" b="0" i="0" lang="he-IL">
                <a:solidFill>
                  <a:srgbClr val="262626"/>
                </a:solidFill>
                <a:latin typeface="Arial"/>
                <a:ea typeface="Arial"/>
                <a:cs typeface="Arial"/>
              </a:rPr>
              <a:t>"פחות חמצן מועבר לתאים וזה משפיע על התהליכים צורכי החמצן."</a:t>
            </a:r>
          </a:p>
        </p:txBody>
      </p:sp>
      <p:sp>
        <p:nvSpPr>
          <p:cNvPr id="8" name="TextBox 7"/>
          <p:cNvSpPr txBox="1"/>
          <p:nvPr/>
        </p:nvSpPr>
        <p:spPr>
          <a:xfrm>
            <a:off x="548640" y="3703320"/>
            <a:ext cx="11094415" cy="868680"/>
          </a:xfrm>
          <a:prstGeom prst="rect">
            <a:avLst/>
          </a:prstGeom>
          <a:noFill/>
        </p:spPr>
        <p:txBody>
          <a:bodyPr wrap="square" lIns="109728" rIns="109728" tIns="73152" bIns="73152" anchor="t">
            <a:spAutoFit/>
          </a:bodyPr>
          <a:lstStyle/>
          <a:p>
            <a:pPr rtl="1" algn="r">
              <a:lnSpc>
                <a:spcPct val="110000"/>
              </a:lnSpc>
              <a:spcAft>
                <a:spcPts val="200"/>
              </a:spcAft>
            </a:pPr>
            <a:r>
              <a:rPr sz="2100" b="1" i="0" lang="he-IL">
                <a:solidFill>
                  <a:srgbClr val="1F4E79"/>
                </a:solidFill>
                <a:latin typeface="Arial"/>
                <a:ea typeface="Arial"/>
                <a:cs typeface="Arial"/>
              </a:rPr>
              <a:t>הבודקים: </a:t>
            </a:r>
            <a:r>
              <a:rPr sz="2100" b="0" i="0" lang="he-IL">
                <a:solidFill>
                  <a:srgbClr val="262626"/>
                </a:solidFill>
                <a:latin typeface="Arial"/>
                <a:ea typeface="Arial"/>
                <a:cs typeface="Arial"/>
              </a:rPr>
              <a:t>"מקבל ניקוד רק על המרכיב הראשון של התשובה"</a:t>
            </a:r>
          </a:p>
          <a:p>
            <a:pPr rtl="1" algn="r">
              <a:lnSpc>
                <a:spcPct val="110000"/>
              </a:lnSpc>
              <a:spcAft>
                <a:spcPts val="200"/>
              </a:spcAft>
            </a:pPr>
            <a:r>
              <a:rPr sz="2100" b="1" i="0" lang="he-IL">
                <a:solidFill>
                  <a:srgbClr val="C00000"/>
                </a:solidFill>
                <a:latin typeface="Arial"/>
                <a:ea typeface="Arial"/>
                <a:cs typeface="Arial"/>
              </a:rPr>
              <a:t>ולמה? "משפיע" – איך? על איזה תהליך?</a:t>
            </a:r>
          </a:p>
        </p:txBody>
      </p:sp>
      <p:sp>
        <p:nvSpPr>
          <p:cNvPr id="9" name="Rounded Rectangle 8"/>
          <p:cNvSpPr/>
          <p:nvPr/>
        </p:nvSpPr>
        <p:spPr>
          <a:xfrm>
            <a:off x="9826508" y="4617720"/>
            <a:ext cx="1816547" cy="155448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200" b="0" i="0" lang="he-IL">
                <a:solidFill>
                  <a:srgbClr val="262626"/>
                </a:solidFill>
                <a:latin typeface="Arial"/>
                <a:ea typeface="Arial"/>
                <a:cs typeface="Arial"/>
              </a:rPr>
              <a:t>המוגלובין פגום</a:t>
            </a:r>
          </a:p>
        </p:txBody>
      </p:sp>
      <p:sp>
        <p:nvSpPr>
          <p:cNvPr id="10" name="Rounded Rectangle 9"/>
          <p:cNvSpPr/>
          <p:nvPr/>
        </p:nvSpPr>
        <p:spPr>
          <a:xfrm>
            <a:off x="7507041" y="4617720"/>
            <a:ext cx="1816547" cy="155448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200" b="0" i="0" lang="he-IL">
                <a:solidFill>
                  <a:srgbClr val="262626"/>
                </a:solidFill>
                <a:latin typeface="Arial"/>
                <a:ea typeface="Arial"/>
                <a:cs typeface="Arial"/>
              </a:rPr>
              <a:t>פחות חמצן מועבר לתאים</a:t>
            </a:r>
          </a:p>
        </p:txBody>
      </p:sp>
      <p:sp>
        <p:nvSpPr>
          <p:cNvPr id="11" name="Left Arrow 10"/>
          <p:cNvSpPr/>
          <p:nvPr/>
        </p:nvSpPr>
        <p:spPr>
          <a:xfrm>
            <a:off x="9387596" y="52120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187574" y="4617720"/>
            <a:ext cx="1816547" cy="155448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200" b="0" i="0" lang="he-IL">
                <a:solidFill>
                  <a:srgbClr val="262626"/>
                </a:solidFill>
                <a:latin typeface="Arial"/>
                <a:ea typeface="Arial"/>
                <a:cs typeface="Arial"/>
              </a:rPr>
              <a:t>פחות נשימה תאית</a:t>
            </a:r>
          </a:p>
        </p:txBody>
      </p:sp>
      <p:sp>
        <p:nvSpPr>
          <p:cNvPr id="13" name="Left Arrow 12"/>
          <p:cNvSpPr/>
          <p:nvPr/>
        </p:nvSpPr>
        <p:spPr>
          <a:xfrm>
            <a:off x="7068129" y="52120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2868107" y="4617720"/>
            <a:ext cx="1816547" cy="155448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200" b="0" i="0" lang="he-IL">
                <a:solidFill>
                  <a:srgbClr val="262626"/>
                </a:solidFill>
                <a:latin typeface="Arial"/>
                <a:ea typeface="Arial"/>
                <a:cs typeface="Arial"/>
              </a:rPr>
              <a:t>פחות אנרגיה (ATP)</a:t>
            </a:r>
          </a:p>
        </p:txBody>
      </p:sp>
      <p:sp>
        <p:nvSpPr>
          <p:cNvPr id="15" name="Left Arrow 14"/>
          <p:cNvSpPr/>
          <p:nvPr/>
        </p:nvSpPr>
        <p:spPr>
          <a:xfrm>
            <a:off x="4748662" y="52120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548640" y="4617720"/>
            <a:ext cx="1816547" cy="155448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200" b="0" i="0" lang="he-IL">
                <a:solidFill>
                  <a:srgbClr val="262626"/>
                </a:solidFill>
                <a:latin typeface="Arial"/>
                <a:ea typeface="Arial"/>
                <a:cs typeface="Arial"/>
              </a:rPr>
              <a:t>חולשה כללית</a:t>
            </a:r>
          </a:p>
        </p:txBody>
      </p:sp>
      <p:sp>
        <p:nvSpPr>
          <p:cNvPr id="17" name="Left Arrow 16"/>
          <p:cNvSpPr/>
          <p:nvPr/>
        </p:nvSpPr>
        <p:spPr>
          <a:xfrm>
            <a:off x="2429195" y="5212079"/>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נוזלים בנאדיות</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043182 שאלה 19, עמ׳ 120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23</a:t>
            </a:r>
          </a:p>
        </p:txBody>
      </p:sp>
      <p:sp>
        <p:nvSpPr>
          <p:cNvPr id="6" name="Rounded Rectangle 5"/>
          <p:cNvSpPr/>
          <p:nvPr/>
        </p:nvSpPr>
        <p:spPr>
          <a:xfrm>
            <a:off x="548640" y="1371600"/>
            <a:ext cx="11094415" cy="141732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300" b="1" i="0" lang="he-IL">
                <a:solidFill>
                  <a:srgbClr val="1F4E79"/>
                </a:solidFill>
                <a:latin typeface="Arial"/>
                <a:ea typeface="Arial"/>
                <a:cs typeface="Arial"/>
              </a:rPr>
              <a:t>השאלה: </a:t>
            </a:r>
            <a:r>
              <a:rPr sz="2300" b="0" i="0" lang="he-IL">
                <a:solidFill>
                  <a:srgbClr val="262626"/>
                </a:solidFill>
                <a:latin typeface="Arial"/>
                <a:ea typeface="Arial"/>
                <a:cs typeface="Arial"/>
              </a:rPr>
              <a:t>כאשר נגיפים הגורמים למחלת הקורונה מגיעים אל הריאות, נוזלים מצטברים בנאדיות. הסבירו מדוע כאשר מתחילים להצטבר נוזלים בנאדיות, האדם מתקשה להפעיל את השרירים בגופו. (8 נקודות)</a:t>
            </a:r>
          </a:p>
        </p:txBody>
      </p:sp>
      <p:sp>
        <p:nvSpPr>
          <p:cNvPr id="7" name="Rounded Rectangle 6"/>
          <p:cNvSpPr/>
          <p:nvPr/>
        </p:nvSpPr>
        <p:spPr>
          <a:xfrm>
            <a:off x="548640" y="2971800"/>
            <a:ext cx="11094415" cy="128016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400" b="0" i="0" lang="he-IL">
                <a:solidFill>
                  <a:srgbClr val="262626"/>
                </a:solidFill>
                <a:latin typeface="Arial"/>
                <a:ea typeface="Arial"/>
                <a:cs typeface="Arial"/>
              </a:rPr>
              <a:t>"כאשר מתחילים להצטבר נוזלים בנאדיות האדם לא יכול לנשום את החמצן שדרוש לתאים של השרירים כדי לפעול."</a:t>
            </a:r>
          </a:p>
        </p:txBody>
      </p:sp>
      <p:sp>
        <p:nvSpPr>
          <p:cNvPr id="8" name="TextBox 7"/>
          <p:cNvSpPr txBox="1"/>
          <p:nvPr/>
        </p:nvSpPr>
        <p:spPr>
          <a:xfrm>
            <a:off x="548640" y="4434840"/>
            <a:ext cx="11094415" cy="1737360"/>
          </a:xfrm>
          <a:prstGeom prst="rect">
            <a:avLst/>
          </a:prstGeom>
          <a:noFill/>
        </p:spPr>
        <p:txBody>
          <a:bodyPr wrap="square" lIns="109728" rIns="109728" tIns="73152" bIns="73152" anchor="t">
            <a:spAutoFit/>
          </a:bodyPr>
          <a:lstStyle/>
          <a:p>
            <a:pPr rtl="1" algn="r">
              <a:lnSpc>
                <a:spcPct val="110000"/>
              </a:lnSpc>
              <a:spcAft>
                <a:spcPts val="1000"/>
              </a:spcAft>
            </a:pPr>
            <a:r>
              <a:rPr sz="2500" b="0" i="0" lang="he-IL">
                <a:solidFill>
                  <a:srgbClr val="262626"/>
                </a:solidFill>
                <a:latin typeface="Arial"/>
                <a:ea typeface="Arial"/>
                <a:cs typeface="Arial"/>
              </a:rPr>
              <a:t>1.  שימו חץ בין חלקי התשובה ושאלו "ולמה?" – איפה יש קפיצה?</a:t>
            </a:r>
          </a:p>
          <a:p>
            <a:pPr rtl="1" algn="r">
              <a:lnSpc>
                <a:spcPct val="110000"/>
              </a:lnSpc>
              <a:spcAft>
                <a:spcPts val="1000"/>
              </a:spcAft>
            </a:pPr>
            <a:r>
              <a:rPr sz="2500" b="0" i="0" lang="he-IL">
                <a:solidFill>
                  <a:srgbClr val="262626"/>
                </a:solidFill>
                <a:latin typeface="Arial"/>
                <a:ea typeface="Arial"/>
                <a:cs typeface="Arial"/>
              </a:rPr>
              <a:t>2.  איזו מילה מסבירה מטרה במקום מנגנון?</a:t>
            </a:r>
          </a:p>
          <a:p>
            <a:pPr rtl="1" algn="r">
              <a:lnSpc>
                <a:spcPct val="110000"/>
              </a:lnSpc>
              <a:spcAft>
                <a:spcPts val="1000"/>
              </a:spcAft>
            </a:pPr>
            <a:r>
              <a:rPr sz="2500" b="0" i="0" lang="he-IL">
                <a:solidFill>
                  <a:srgbClr val="262626"/>
                </a:solidFill>
                <a:latin typeface="Arial"/>
                <a:ea typeface="Arial"/>
                <a:cs typeface="Arial"/>
              </a:rPr>
              <a:t>3.  אילו חוליות חסרות?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043182 שאלה 19, עמ׳ 120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24</a:t>
            </a:r>
          </a:p>
        </p:txBody>
      </p:sp>
      <p:sp>
        <p:nvSpPr>
          <p:cNvPr id="6" name="Rounded Rectangle 5"/>
          <p:cNvSpPr/>
          <p:nvPr/>
        </p:nvSpPr>
        <p:spPr>
          <a:xfrm>
            <a:off x="548640" y="1417320"/>
            <a:ext cx="11094415" cy="118872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300" b="0" i="0" lang="he-IL">
                <a:solidFill>
                  <a:srgbClr val="262626"/>
                </a:solidFill>
                <a:latin typeface="Arial"/>
                <a:ea typeface="Arial"/>
                <a:cs typeface="Arial"/>
              </a:rPr>
              <a:t>ניתוח החוברת: "...הניסוח של רכיבים אלו הוא תכליתי, ובנוסף על כך חסרה התייחסות לשאר הרכיבים. תשובה כזו מזכה בניקוד חלקי."</a:t>
            </a:r>
          </a:p>
        </p:txBody>
      </p:sp>
      <p:sp>
        <p:nvSpPr>
          <p:cNvPr id="7" name="Rounded Rectangle 6"/>
          <p:cNvSpPr/>
          <p:nvPr/>
        </p:nvSpPr>
        <p:spPr>
          <a:xfrm>
            <a:off x="9826508" y="2880360"/>
            <a:ext cx="1816547" cy="192024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100" b="0" i="0" lang="he-IL">
                <a:solidFill>
                  <a:srgbClr val="262626"/>
                </a:solidFill>
                <a:latin typeface="Arial"/>
                <a:ea typeface="Arial"/>
                <a:cs typeface="Arial"/>
              </a:rPr>
              <a:t>נוזלים מצטברים בנאדיות</a:t>
            </a:r>
          </a:p>
        </p:txBody>
      </p:sp>
      <p:sp>
        <p:nvSpPr>
          <p:cNvPr id="8" name="Rounded Rectangle 7"/>
          <p:cNvSpPr/>
          <p:nvPr/>
        </p:nvSpPr>
        <p:spPr>
          <a:xfrm>
            <a:off x="7507041" y="2880360"/>
            <a:ext cx="1816547" cy="192024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100" b="0" i="0" lang="he-IL">
                <a:solidFill>
                  <a:srgbClr val="262626"/>
                </a:solidFill>
                <a:latin typeface="Arial"/>
                <a:ea typeface="Arial"/>
                <a:cs typeface="Arial"/>
              </a:rPr>
              <a:t>נפגע חילוף הגזים – פחות חמצן נקלט בדם</a:t>
            </a:r>
          </a:p>
        </p:txBody>
      </p:sp>
      <p:sp>
        <p:nvSpPr>
          <p:cNvPr id="9" name="Left Arrow 8"/>
          <p:cNvSpPr/>
          <p:nvPr/>
        </p:nvSpPr>
        <p:spPr>
          <a:xfrm>
            <a:off x="9387596" y="36576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187574" y="2880360"/>
            <a:ext cx="1816547" cy="19202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פחות חמצן מגיע לתאי השרירים</a:t>
            </a:r>
          </a:p>
        </p:txBody>
      </p:sp>
      <p:sp>
        <p:nvSpPr>
          <p:cNvPr id="11" name="Left Arrow 10"/>
          <p:cNvSpPr/>
          <p:nvPr/>
        </p:nvSpPr>
        <p:spPr>
          <a:xfrm>
            <a:off x="7068129" y="36576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2868107" y="2880360"/>
            <a:ext cx="1816547" cy="192024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100" b="0" i="0" lang="he-IL">
                <a:solidFill>
                  <a:srgbClr val="262626"/>
                </a:solidFill>
                <a:latin typeface="Arial"/>
                <a:ea typeface="Arial"/>
                <a:cs typeface="Arial"/>
              </a:rPr>
              <a:t>פחות נשימה תאית – פחות אנרגיה</a:t>
            </a:r>
          </a:p>
        </p:txBody>
      </p:sp>
      <p:sp>
        <p:nvSpPr>
          <p:cNvPr id="13" name="Left Arrow 12"/>
          <p:cNvSpPr/>
          <p:nvPr/>
        </p:nvSpPr>
        <p:spPr>
          <a:xfrm>
            <a:off x="4748662" y="36576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548640" y="2880360"/>
            <a:ext cx="1816547" cy="192024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100" b="0" i="0" lang="he-IL">
                <a:solidFill>
                  <a:srgbClr val="262626"/>
                </a:solidFill>
                <a:latin typeface="Arial"/>
                <a:ea typeface="Arial"/>
                <a:cs typeface="Arial"/>
              </a:rPr>
              <a:t>קושי להפעיל את השרירים</a:t>
            </a:r>
          </a:p>
        </p:txBody>
      </p:sp>
      <p:sp>
        <p:nvSpPr>
          <p:cNvPr id="15" name="Left Arrow 14"/>
          <p:cNvSpPr/>
          <p:nvPr/>
        </p:nvSpPr>
        <p:spPr>
          <a:xfrm>
            <a:off x="2429195" y="36576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5074920"/>
            <a:ext cx="11094415" cy="1097280"/>
          </a:xfrm>
          <a:prstGeom prst="rect">
            <a:avLst/>
          </a:prstGeom>
          <a:noFill/>
        </p:spPr>
        <p:txBody>
          <a:bodyPr wrap="square" lIns="109728" rIns="109728" tIns="73152" bIns="73152" anchor="t">
            <a:spAutoFit/>
          </a:bodyPr>
          <a:lstStyle/>
          <a:p>
            <a:pPr rtl="1" algn="r">
              <a:lnSpc>
                <a:spcPct val="110000"/>
              </a:lnSpc>
              <a:spcAft>
                <a:spcPts val="600"/>
              </a:spcAft>
            </a:pPr>
            <a:r>
              <a:rPr sz="2300" b="1" i="0" lang="he-IL">
                <a:solidFill>
                  <a:srgbClr val="1F4E79"/>
                </a:solidFill>
                <a:latin typeface="Arial"/>
                <a:ea typeface="Arial"/>
                <a:cs typeface="Arial"/>
              </a:rPr>
              <a:t>במקום "כדי לפעול" כותבים מנגנון: "...ולכן מתבצעת בתאי השרירים פחות נשימה תאית ומופקת פחות אנרגיה לפעילותם."</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4</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25</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חלק א: מוצאים את הסיבה ואת התוצאה בשני הסעיפים (קלוסטרידיום במעי, תשע״ז 20א׳).</a:t>
            </a:r>
          </a:p>
          <a:p>
            <a:pPr rtl="1" algn="r">
              <a:lnSpc>
                <a:spcPct val="110000"/>
              </a:lnSpc>
              <a:spcAft>
                <a:spcPts val="1800"/>
              </a:spcAft>
            </a:pPr>
            <a:r>
              <a:rPr sz="2800" b="0" i="0" lang="he-IL">
                <a:solidFill>
                  <a:srgbClr val="262626"/>
                </a:solidFill>
                <a:latin typeface="Arial"/>
                <a:ea typeface="Arial"/>
                <a:cs typeface="Arial"/>
              </a:rPr>
              <a:t>חלק ב: בודקים 3 תשובות של תלמידים – מה חסר או שגוי, ואיך לתקן.</a:t>
            </a:r>
          </a:p>
          <a:p>
            <a:pPr rtl="1" algn="r">
              <a:lnSpc>
                <a:spcPct val="110000"/>
              </a:lnSpc>
              <a:spcAft>
                <a:spcPts val="1800"/>
              </a:spcAft>
            </a:pPr>
            <a:r>
              <a:rPr sz="2800" b="0" i="0" lang="he-IL">
                <a:solidFill>
                  <a:srgbClr val="262626"/>
                </a:solidFill>
                <a:latin typeface="Arial"/>
                <a:ea typeface="Arial"/>
                <a:cs typeface="Arial"/>
              </a:rPr>
              <a:t>חלק ג: מתאימים 7 ציטוטים אמיתיים ל-7 סוגי טעויות.</a:t>
            </a:r>
          </a:p>
          <a:p>
            <a:pPr rtl="1" algn="r">
              <a:lnSpc>
                <a:spcPct val="110000"/>
              </a:lnSpc>
              <a:spcAft>
                <a:spcPts val="1800"/>
              </a:spcAft>
            </a:pPr>
            <a:r>
              <a:rPr sz="2800" b="0" i="0" lang="he-IL">
                <a:solidFill>
                  <a:srgbClr val="262626"/>
                </a:solidFill>
                <a:latin typeface="Arial"/>
                <a:ea typeface="Arial"/>
                <a:cs typeface="Arial"/>
              </a:rPr>
              <a:t>חלק ד: כותבים תשובה מלאה לשני הסעיפים.</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5</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משפרים תשובה חלשה</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לוקחים תשובה אמיתית שקיבלה ניקוד חלקי –</a:t>
            </a:r>
          </a:p>
          <a:p>
            <a:pPr rtl="1" algn="r">
              <a:lnSpc>
                <a:spcPct val="110000"/>
              </a:lnSpc>
              <a:spcAft>
                <a:spcPts val="600"/>
              </a:spcAft>
            </a:pPr>
            <a:r>
              <a:rPr sz="2800" b="0" i="0" lang="he-IL">
                <a:solidFill>
                  <a:srgbClr val="FFFFFF"/>
                </a:solidFill>
                <a:latin typeface="Arial"/>
                <a:ea typeface="Arial"/>
                <a:cs typeface="Arial"/>
              </a:rPr>
              <a:t>ומשכתבים אותה לתשובה מלאה.</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כולרה ומתן נוזלים</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תשפ״ד, שאלון 043381 / 043387 שאלה 38ב׳, עמ׳ 107 בחוברת · הדוגמה הפתורה של דף 5</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27</a:t>
            </a:r>
          </a:p>
        </p:txBody>
      </p:sp>
      <p:sp>
        <p:nvSpPr>
          <p:cNvPr id="6" name="Rounded Rectangle 5"/>
          <p:cNvSpPr/>
          <p:nvPr/>
        </p:nvSpPr>
        <p:spPr>
          <a:xfrm>
            <a:off x="548640" y="1371600"/>
            <a:ext cx="11094415" cy="13258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100" b="1" i="0" lang="he-IL">
                <a:solidFill>
                  <a:srgbClr val="1F4E79"/>
                </a:solidFill>
                <a:latin typeface="Arial"/>
                <a:ea typeface="Arial"/>
                <a:cs typeface="Arial"/>
              </a:rPr>
              <a:t>השאלה: </a:t>
            </a:r>
            <a:r>
              <a:rPr sz="2100" b="0" i="0" lang="he-IL">
                <a:solidFill>
                  <a:srgbClr val="262626"/>
                </a:solidFill>
                <a:latin typeface="Arial"/>
                <a:ea typeface="Arial"/>
                <a:cs typeface="Arial"/>
              </a:rPr>
              <a:t>מחלת הכולרה נפוצה באזורים שבהם מי השתייה מזוהמים. הסבירו מדוע הטיפול הראשוני באדם חולה בכולרה הוא מתן נוזלים. בהסברכם התייחסו לדרך שבה החיידק גורם לתסמיני המחלה. (3 נקודות)</a:t>
            </a:r>
          </a:p>
        </p:txBody>
      </p:sp>
      <p:sp>
        <p:nvSpPr>
          <p:cNvPr id="7" name="Rounded Rectangle 6"/>
          <p:cNvSpPr/>
          <p:nvPr/>
        </p:nvSpPr>
        <p:spPr>
          <a:xfrm>
            <a:off x="548640" y="2788920"/>
            <a:ext cx="11094415" cy="13258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תשובה נפוצה (מתוך החוברת)</a:t>
            </a:r>
          </a:p>
          <a:p>
            <a:pPr rtl="1" algn="r">
              <a:lnSpc>
                <a:spcPct val="110000"/>
              </a:lnSpc>
              <a:spcAft>
                <a:spcPts val="600"/>
              </a:spcAft>
            </a:pPr>
            <a:r>
              <a:rPr sz="2100" b="0" i="0" lang="he-IL">
                <a:solidFill>
                  <a:srgbClr val="262626"/>
                </a:solidFill>
                <a:latin typeface="Arial"/>
                <a:ea typeface="Arial"/>
                <a:cs typeface="Arial"/>
              </a:rPr>
              <a:t>"מחלת הכולרה גורמת להמון נוזלים לצאת מהמעי וזה יכול להביא בן אדם למצב של התייבשות." – ניקוד חלקי</a:t>
            </a:r>
          </a:p>
        </p:txBody>
      </p:sp>
      <p:sp>
        <p:nvSpPr>
          <p:cNvPr id="8" name="Rounded Rectangle 7"/>
          <p:cNvSpPr/>
          <p:nvPr/>
        </p:nvSpPr>
        <p:spPr>
          <a:xfrm>
            <a:off x="9826508" y="4251960"/>
            <a:ext cx="1816547" cy="192024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000" b="0" i="0" lang="he-IL">
                <a:solidFill>
                  <a:srgbClr val="262626"/>
                </a:solidFill>
                <a:latin typeface="Arial"/>
                <a:ea typeface="Arial"/>
                <a:cs typeface="Arial"/>
              </a:rPr>
              <a:t>חיידק הכולרה במעי</a:t>
            </a:r>
          </a:p>
        </p:txBody>
      </p:sp>
      <p:sp>
        <p:nvSpPr>
          <p:cNvPr id="9" name="Rounded Rectangle 8"/>
          <p:cNvSpPr/>
          <p:nvPr/>
        </p:nvSpPr>
        <p:spPr>
          <a:xfrm>
            <a:off x="7507041" y="4251960"/>
            <a:ext cx="1816547" cy="192024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2000" b="0" i="0" lang="he-IL">
                <a:solidFill>
                  <a:srgbClr val="262626"/>
                </a:solidFill>
                <a:latin typeface="Arial"/>
                <a:ea typeface="Arial"/>
                <a:cs typeface="Arial"/>
              </a:rPr>
              <a:t>מפריש רעלן</a:t>
            </a:r>
          </a:p>
        </p:txBody>
      </p:sp>
      <p:sp>
        <p:nvSpPr>
          <p:cNvPr id="10" name="Left Arrow 9"/>
          <p:cNvSpPr/>
          <p:nvPr/>
        </p:nvSpPr>
        <p:spPr>
          <a:xfrm>
            <a:off x="9387596" y="50292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5187574" y="4251960"/>
            <a:ext cx="1816547" cy="19202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000" b="0" i="0" lang="he-IL">
                <a:solidFill>
                  <a:srgbClr val="262626"/>
                </a:solidFill>
                <a:latin typeface="Arial"/>
                <a:ea typeface="Arial"/>
                <a:cs typeface="Arial"/>
              </a:rPr>
              <a:t>יציאת מלחים ומים מתאי המעי לחלל המעי</a:t>
            </a:r>
          </a:p>
        </p:txBody>
      </p:sp>
      <p:sp>
        <p:nvSpPr>
          <p:cNvPr id="12" name="Left Arrow 11"/>
          <p:cNvSpPr/>
          <p:nvPr/>
        </p:nvSpPr>
        <p:spPr>
          <a:xfrm>
            <a:off x="7068129" y="50292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868107" y="4251960"/>
            <a:ext cx="1816547" cy="192024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000" b="0" i="0" lang="he-IL">
                <a:solidFill>
                  <a:srgbClr val="262626"/>
                </a:solidFill>
                <a:latin typeface="Arial"/>
                <a:ea typeface="Arial"/>
                <a:cs typeface="Arial"/>
              </a:rPr>
              <a:t>איבוד מים בשלשולים – התייבשות</a:t>
            </a:r>
          </a:p>
        </p:txBody>
      </p:sp>
      <p:sp>
        <p:nvSpPr>
          <p:cNvPr id="14" name="Left Arrow 13"/>
          <p:cNvSpPr/>
          <p:nvPr/>
        </p:nvSpPr>
        <p:spPr>
          <a:xfrm>
            <a:off x="4748662" y="50292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548640" y="4251960"/>
            <a:ext cx="1816547" cy="192024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000" b="0" i="0" lang="he-IL">
                <a:solidFill>
                  <a:srgbClr val="262626"/>
                </a:solidFill>
                <a:latin typeface="Arial"/>
                <a:ea typeface="Arial"/>
                <a:cs typeface="Arial"/>
              </a:rPr>
              <a:t>מתן נוזלים מחזיר את המים שאבדו</a:t>
            </a:r>
          </a:p>
        </p:txBody>
      </p:sp>
      <p:sp>
        <p:nvSpPr>
          <p:cNvPr id="16" name="Left Arrow 15"/>
          <p:cNvSpPr/>
          <p:nvPr/>
        </p:nvSpPr>
        <p:spPr>
          <a:xfrm>
            <a:off x="2429195" y="50292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ים המלח</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תשע״ד, שאלון 043002 (ניתוח מחקר מדעי) שאלה 1, עמ׳ 18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28</a:t>
            </a:r>
          </a:p>
        </p:txBody>
      </p:sp>
      <p:sp>
        <p:nvSpPr>
          <p:cNvPr id="6" name="Rounded Rectangle 5"/>
          <p:cNvSpPr/>
          <p:nvPr/>
        </p:nvSpPr>
        <p:spPr>
          <a:xfrm>
            <a:off x="548640" y="1371600"/>
            <a:ext cx="11094415" cy="11430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400" b="1" i="0" lang="he-IL">
                <a:solidFill>
                  <a:srgbClr val="1F4E79"/>
                </a:solidFill>
                <a:latin typeface="Arial"/>
                <a:ea typeface="Arial"/>
                <a:cs typeface="Arial"/>
              </a:rPr>
              <a:t>השאלה: </a:t>
            </a:r>
            <a:r>
              <a:rPr sz="2400" b="0" i="0" lang="he-IL">
                <a:solidFill>
                  <a:srgbClr val="262626"/>
                </a:solidFill>
                <a:latin typeface="Arial"/>
                <a:ea typeface="Arial"/>
                <a:cs typeface="Arial"/>
              </a:rPr>
              <a:t>(ריכוז המלחים בים המלח כ-30%.) הסבר מדוע בים המלח, סביבה שריכוז המומסים בה הוא גבוה, למרבית היצורים קשה לשרוד.</a:t>
            </a:r>
          </a:p>
        </p:txBody>
      </p:sp>
      <p:sp>
        <p:nvSpPr>
          <p:cNvPr id="7" name="Rounded Rectangle 6"/>
          <p:cNvSpPr/>
          <p:nvPr/>
        </p:nvSpPr>
        <p:spPr>
          <a:xfrm>
            <a:off x="548640" y="2697480"/>
            <a:ext cx="11094415" cy="10972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600" b="0" i="0" lang="he-IL">
                <a:solidFill>
                  <a:srgbClr val="262626"/>
                </a:solidFill>
                <a:latin typeface="Arial"/>
                <a:ea typeface="Arial"/>
                <a:cs typeface="Arial"/>
              </a:rPr>
              <a:t>"ריכוז המומסים בים המלח גבוה ולכן הנוזלים יוצאים מהתאים והתא מת."</a:t>
            </a:r>
          </a:p>
        </p:txBody>
      </p:sp>
      <p:sp>
        <p:nvSpPr>
          <p:cNvPr id="8" name="TextBox 7"/>
          <p:cNvSpPr txBox="1"/>
          <p:nvPr/>
        </p:nvSpPr>
        <p:spPr>
          <a:xfrm>
            <a:off x="548640" y="4023360"/>
            <a:ext cx="11094415" cy="2103120"/>
          </a:xfrm>
          <a:prstGeom prst="rect">
            <a:avLst/>
          </a:prstGeom>
          <a:noFill/>
        </p:spPr>
        <p:txBody>
          <a:bodyPr wrap="square" lIns="109728" rIns="109728" tIns="73152" bIns="73152" anchor="t">
            <a:spAutoFit/>
          </a:bodyPr>
          <a:lstStyle/>
          <a:p>
            <a:pPr rtl="1" algn="r">
              <a:lnSpc>
                <a:spcPct val="110000"/>
              </a:lnSpc>
              <a:spcAft>
                <a:spcPts val="600"/>
              </a:spcAft>
            </a:pPr>
            <a:r>
              <a:rPr sz="2500" b="0" i="0" lang="he-IL">
                <a:solidFill>
                  <a:srgbClr val="262626"/>
                </a:solidFill>
                <a:latin typeface="Arial"/>
                <a:ea typeface="Arial"/>
                <a:cs typeface="Arial"/>
              </a:rPr>
              <a:t>1.  איזה חלק הועתק מהשאלה – ומה חסר בו?</a:t>
            </a:r>
          </a:p>
          <a:p>
            <a:pPr rtl="1" algn="r">
              <a:lnSpc>
                <a:spcPct val="110000"/>
              </a:lnSpc>
              <a:spcAft>
                <a:spcPts val="600"/>
              </a:spcAft>
            </a:pPr>
            <a:r>
              <a:rPr sz="2500" b="0" i="0" lang="he-IL">
                <a:solidFill>
                  <a:srgbClr val="262626"/>
                </a:solidFill>
                <a:latin typeface="Arial"/>
                <a:ea typeface="Arial"/>
                <a:cs typeface="Arial"/>
              </a:rPr>
              <a:t>2.  איזו מילה לא מדויקת באמצע?</a:t>
            </a:r>
          </a:p>
          <a:p>
            <a:pPr rtl="1" algn="r">
              <a:lnSpc>
                <a:spcPct val="110000"/>
              </a:lnSpc>
              <a:spcAft>
                <a:spcPts val="600"/>
              </a:spcAft>
            </a:pPr>
            <a:r>
              <a:rPr sz="2500" b="0" i="0" lang="he-IL">
                <a:solidFill>
                  <a:srgbClr val="262626"/>
                </a:solidFill>
                <a:latin typeface="Arial"/>
                <a:ea typeface="Arial"/>
                <a:cs typeface="Arial"/>
              </a:rPr>
              <a:t>3.  מה כללי מדי בסוף?</a:t>
            </a:r>
          </a:p>
          <a:p>
            <a:pPr rtl="1" algn="r">
              <a:lnSpc>
                <a:spcPct val="110000"/>
              </a:lnSpc>
              <a:spcAft>
                <a:spcPts val="600"/>
              </a:spcAft>
            </a:pPr>
            <a:r>
              <a:rPr sz="2500" b="0" i="0" lang="he-IL">
                <a:solidFill>
                  <a:srgbClr val="262626"/>
                </a:solidFill>
                <a:latin typeface="Arial"/>
                <a:ea typeface="Arial"/>
                <a:cs typeface="Arial"/>
              </a:rPr>
              <a:t>4.  שכתבו לתשובה מלאה.</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תשע״ד, שאלון 043002 שאלה 1, עמ׳ 18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29</a:t>
            </a:r>
          </a:p>
        </p:txBody>
      </p:sp>
      <p:sp>
        <p:nvSpPr>
          <p:cNvPr id="6" name="Rounded Rectangle 5"/>
          <p:cNvSpPr/>
          <p:nvPr/>
        </p:nvSpPr>
        <p:spPr>
          <a:xfrm>
            <a:off x="7619695" y="1417320"/>
            <a:ext cx="4023360" cy="658368"/>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1" i="0" lang="he-IL">
                <a:solidFill>
                  <a:srgbClr val="C00000"/>
                </a:solidFill>
                <a:latin typeface="Arial"/>
                <a:ea typeface="Arial"/>
                <a:cs typeface="Arial"/>
              </a:rPr>
              <a:t>1. "גבוה" – נמצא בשאלה</a:t>
            </a:r>
          </a:p>
        </p:txBody>
      </p:sp>
      <p:sp>
        <p:nvSpPr>
          <p:cNvPr id="7" name="TextBox 6"/>
          <p:cNvSpPr txBox="1"/>
          <p:nvPr/>
        </p:nvSpPr>
        <p:spPr>
          <a:xfrm>
            <a:off x="548640" y="1417320"/>
            <a:ext cx="6933895" cy="658368"/>
          </a:xfrm>
          <a:prstGeom prst="rect">
            <a:avLst/>
          </a:prstGeom>
          <a:noFill/>
        </p:spPr>
        <p:txBody>
          <a:bodyPr wrap="square" lIns="109728" rIns="109728" tIns="73152" bIns="73152" anchor="ctr">
            <a:spAutoFit/>
          </a:bodyPr>
          <a:lstStyle/>
          <a:p>
            <a:pPr rtl="1" algn="r">
              <a:lnSpc>
                <a:spcPct val="110000"/>
              </a:lnSpc>
              <a:spcAft>
                <a:spcPts val="600"/>
              </a:spcAft>
            </a:pPr>
            <a:r>
              <a:rPr sz="2200" b="0" i="0" lang="he-IL">
                <a:solidFill>
                  <a:srgbClr val="262626"/>
                </a:solidFill>
                <a:latin typeface="Arial"/>
                <a:ea typeface="Arial"/>
                <a:cs typeface="Arial"/>
              </a:rPr>
              <a:t>לא התייחס להפרש הריכוזים בין התא לסביבה</a:t>
            </a:r>
          </a:p>
        </p:txBody>
      </p:sp>
      <p:sp>
        <p:nvSpPr>
          <p:cNvPr id="8" name="Rounded Rectangle 7"/>
          <p:cNvSpPr/>
          <p:nvPr/>
        </p:nvSpPr>
        <p:spPr>
          <a:xfrm>
            <a:off x="7619695" y="2167128"/>
            <a:ext cx="4023360" cy="658368"/>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1" i="0" lang="he-IL">
                <a:solidFill>
                  <a:srgbClr val="C00000"/>
                </a:solidFill>
                <a:latin typeface="Arial"/>
                <a:ea typeface="Arial"/>
                <a:cs typeface="Arial"/>
              </a:rPr>
              <a:t>2. "נוזלים"</a:t>
            </a:r>
          </a:p>
        </p:txBody>
      </p:sp>
      <p:sp>
        <p:nvSpPr>
          <p:cNvPr id="9" name="TextBox 8"/>
          <p:cNvSpPr txBox="1"/>
          <p:nvPr/>
        </p:nvSpPr>
        <p:spPr>
          <a:xfrm>
            <a:off x="548640" y="2167128"/>
            <a:ext cx="6933895" cy="658368"/>
          </a:xfrm>
          <a:prstGeom prst="rect">
            <a:avLst/>
          </a:prstGeom>
          <a:noFill/>
        </p:spPr>
        <p:txBody>
          <a:bodyPr wrap="square" lIns="109728" rIns="109728" tIns="73152" bIns="73152" anchor="ctr">
            <a:spAutoFit/>
          </a:bodyPr>
          <a:lstStyle/>
          <a:p>
            <a:pPr rtl="1" algn="r">
              <a:lnSpc>
                <a:spcPct val="110000"/>
              </a:lnSpc>
              <a:spcAft>
                <a:spcPts val="600"/>
              </a:spcAft>
            </a:pPr>
            <a:r>
              <a:rPr sz="2200" b="0" i="0" lang="he-IL">
                <a:solidFill>
                  <a:srgbClr val="262626"/>
                </a:solidFill>
                <a:latin typeface="Arial"/>
                <a:ea typeface="Arial"/>
                <a:cs typeface="Arial"/>
              </a:rPr>
              <a:t>צריך: מים, שיוצאים באוסמוזה</a:t>
            </a:r>
          </a:p>
        </p:txBody>
      </p:sp>
      <p:sp>
        <p:nvSpPr>
          <p:cNvPr id="10" name="Rounded Rectangle 9"/>
          <p:cNvSpPr/>
          <p:nvPr/>
        </p:nvSpPr>
        <p:spPr>
          <a:xfrm>
            <a:off x="7619695" y="2916936"/>
            <a:ext cx="4023360" cy="658368"/>
          </a:xfrm>
          <a:prstGeom prst="roundRect">
            <a:avLst>
              <a:gd name="adj" fmla="val 8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1" i="0" lang="he-IL">
                <a:solidFill>
                  <a:srgbClr val="C00000"/>
                </a:solidFill>
                <a:latin typeface="Arial"/>
                <a:ea typeface="Arial"/>
                <a:cs typeface="Arial"/>
              </a:rPr>
              <a:t>3. "מת" – כללי</a:t>
            </a:r>
          </a:p>
        </p:txBody>
      </p:sp>
      <p:sp>
        <p:nvSpPr>
          <p:cNvPr id="11" name="TextBox 10"/>
          <p:cNvSpPr txBox="1"/>
          <p:nvPr/>
        </p:nvSpPr>
        <p:spPr>
          <a:xfrm>
            <a:off x="548640" y="2916936"/>
            <a:ext cx="6933895" cy="658368"/>
          </a:xfrm>
          <a:prstGeom prst="rect">
            <a:avLst/>
          </a:prstGeom>
          <a:noFill/>
        </p:spPr>
        <p:txBody>
          <a:bodyPr wrap="square" lIns="109728" rIns="109728" tIns="73152" bIns="73152" anchor="ctr">
            <a:spAutoFit/>
          </a:bodyPr>
          <a:lstStyle/>
          <a:p>
            <a:pPr rtl="1" algn="r">
              <a:lnSpc>
                <a:spcPct val="110000"/>
              </a:lnSpc>
              <a:spcAft>
                <a:spcPts val="600"/>
              </a:spcAft>
            </a:pPr>
            <a:r>
              <a:rPr sz="2200" b="0" i="0" lang="he-IL">
                <a:solidFill>
                  <a:srgbClr val="262626"/>
                </a:solidFill>
                <a:latin typeface="Arial"/>
                <a:ea typeface="Arial"/>
                <a:cs typeface="Arial"/>
              </a:rPr>
              <a:t>צריך: התייבשות / פגיעה באנזימים</a:t>
            </a:r>
          </a:p>
        </p:txBody>
      </p:sp>
      <p:sp>
        <p:nvSpPr>
          <p:cNvPr id="12" name="Rounded Rectangle 11"/>
          <p:cNvSpPr/>
          <p:nvPr/>
        </p:nvSpPr>
        <p:spPr>
          <a:xfrm>
            <a:off x="548640" y="3749039"/>
            <a:ext cx="11094415" cy="237744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t" lIns="164592" rIns="164592" tIns="128016" bIns="128016" wrap="square"/>
          <a:lstStyle/>
          <a:p>
            <a:pPr algn="r" rtl="1">
              <a:lnSpc>
                <a:spcPct val="110000"/>
              </a:lnSpc>
              <a:spcAft>
                <a:spcPts val="400"/>
              </a:spcAft>
            </a:pPr>
            <a:r>
              <a:rPr sz="2000" b="1" i="0" lang="he-IL">
                <a:solidFill>
                  <a:srgbClr val="548235"/>
                </a:solidFill>
                <a:latin typeface="Arial"/>
                <a:ea typeface="Arial"/>
                <a:cs typeface="Arial"/>
              </a:rPr>
              <a:t>תשובה מלאה (לפי דגם התשובות):</a:t>
            </a:r>
          </a:p>
          <a:p>
            <a:pPr rtl="1" algn="r">
              <a:lnSpc>
                <a:spcPct val="110000"/>
              </a:lnSpc>
              <a:spcAft>
                <a:spcPts val="600"/>
              </a:spcAft>
            </a:pPr>
            <a:r>
              <a:rPr sz="2400" b="0" i="0" lang="he-IL">
                <a:solidFill>
                  <a:srgbClr val="262626"/>
                </a:solidFill>
                <a:latin typeface="Arial"/>
                <a:ea typeface="Arial"/>
                <a:cs typeface="Arial"/>
              </a:rPr>
              <a:t>ריכוז המומסים בים המלח גבוה מריכוז המומסים בתוך התאים (סביבה היפרטונית), ולכן מים יוצאים מהתאים לסביבה באוסמוזה. כתוצאה מכך התאים מתייבשים ונפגעת פעילות האנזימים, ולכן למרבית היצורים קשה לשרוד.</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5</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30</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חלק א: חיסון שנתי נגד שפעת (תשע״ז 4ב׳) – מסמנים את החלק שהועתק, משלימים שרשרת ומשכתבים.</a:t>
            </a:r>
          </a:p>
          <a:p>
            <a:pPr rtl="1" algn="r">
              <a:lnSpc>
                <a:spcPct val="110000"/>
              </a:lnSpc>
              <a:spcAft>
                <a:spcPts val="1800"/>
              </a:spcAft>
            </a:pPr>
            <a:r>
              <a:rPr sz="2800" b="0" i="0" lang="he-IL">
                <a:solidFill>
                  <a:srgbClr val="262626"/>
                </a:solidFill>
                <a:latin typeface="Arial"/>
                <a:ea typeface="Arial"/>
                <a:cs typeface="Arial"/>
              </a:rPr>
              <a:t>חלק ב: עוצמת אור וכמות חמצן (תשע״ז 5א׳) – ממלאים טבלה (פוטוסינתזה לעומת נשימה), ומשכתבים תשובה חלקית.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6</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בונים שרשרת עם מסגרת</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מסגרת קבועה של ארבע שאלות עוזרת לבנות</a:t>
            </a:r>
          </a:p>
          <a:p>
            <a:pPr rtl="1" algn="r">
              <a:lnSpc>
                <a:spcPct val="110000"/>
              </a:lnSpc>
              <a:spcAft>
                <a:spcPts val="600"/>
              </a:spcAft>
            </a:pPr>
            <a:r>
              <a:rPr sz="2800" b="0" i="0" lang="he-IL">
                <a:solidFill>
                  <a:srgbClr val="FFFFFF"/>
                </a:solidFill>
                <a:latin typeface="Arial"/>
                <a:ea typeface="Arial"/>
                <a:cs typeface="Arial"/>
              </a:rPr>
              <a:t>שרשרת לבד – גם מתוך גרף או ניסוי.</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נחש בחדר קר</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תשע״ה, שאלון 043211 שאלה 4, עמ׳ 12 בחוברת · הדוגמה הפתורה של דף 6</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32</a:t>
            </a:r>
          </a:p>
        </p:txBody>
      </p:sp>
      <p:sp>
        <p:nvSpPr>
          <p:cNvPr id="6" name="Rounded Rectangle 5"/>
          <p:cNvSpPr/>
          <p:nvPr/>
        </p:nvSpPr>
        <p:spPr>
          <a:xfrm>
            <a:off x="548640" y="1371600"/>
            <a:ext cx="11094415" cy="11430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300" b="1" i="0" lang="he-IL">
                <a:solidFill>
                  <a:srgbClr val="1F4E79"/>
                </a:solidFill>
                <a:latin typeface="Arial"/>
                <a:ea typeface="Arial"/>
                <a:cs typeface="Arial"/>
              </a:rPr>
              <a:t>השאלה: </a:t>
            </a:r>
            <a:r>
              <a:rPr sz="2300" b="0" i="0" lang="he-IL">
                <a:solidFill>
                  <a:srgbClr val="262626"/>
                </a:solidFill>
                <a:latin typeface="Arial"/>
                <a:ea typeface="Arial"/>
                <a:cs typeface="Arial"/>
              </a:rPr>
              <a:t>העבירו נחש מחדר שהטמפרטורה בו היא 25°C לחדר שהטמפרטורה בו היא 5°C. כיצד השפיעה העברת הנחש על צריכת החמצן שלו? הסבר. (7 נקודות)</a:t>
            </a:r>
          </a:p>
        </p:txBody>
      </p:sp>
      <p:sp>
        <p:nvSpPr>
          <p:cNvPr id="7" name="Rounded Rectangle 6"/>
          <p:cNvSpPr/>
          <p:nvPr/>
        </p:nvSpPr>
        <p:spPr>
          <a:xfrm>
            <a:off x="7436815" y="2697480"/>
            <a:ext cx="4206240" cy="777240"/>
          </a:xfrm>
          <a:prstGeom prst="roundRect">
            <a:avLst>
              <a:gd name="adj" fmla="val 8000"/>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א. מה נתון?</a:t>
            </a:r>
          </a:p>
        </p:txBody>
      </p:sp>
      <p:sp>
        <p:nvSpPr>
          <p:cNvPr id="8" name="Rounded Rectangle 7"/>
          <p:cNvSpPr/>
          <p:nvPr/>
        </p:nvSpPr>
        <p:spPr>
          <a:xfrm>
            <a:off x="548640" y="2697480"/>
            <a:ext cx="6751015" cy="777240"/>
          </a:xfrm>
          <a:prstGeom prst="roundRect">
            <a:avLst>
              <a:gd name="adj" fmla="val 8000"/>
            </a:avLst>
          </a:prstGeom>
          <a:solidFill>
            <a:srgbClr val="FBE5D6"/>
          </a:solidFill>
          <a:ln w="1905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טמפרטורת הסביבה ירדה מ-25°C ל-5°C</a:t>
            </a:r>
          </a:p>
        </p:txBody>
      </p:sp>
      <p:sp>
        <p:nvSpPr>
          <p:cNvPr id="9" name="Rounded Rectangle 8"/>
          <p:cNvSpPr/>
          <p:nvPr/>
        </p:nvSpPr>
        <p:spPr>
          <a:xfrm>
            <a:off x="7436815" y="3611880"/>
            <a:ext cx="4206240" cy="777240"/>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ב. מה זה גורם ברמה שמתחת?</a:t>
            </a:r>
          </a:p>
        </p:txBody>
      </p:sp>
      <p:sp>
        <p:nvSpPr>
          <p:cNvPr id="10" name="Rounded Rectangle 9"/>
          <p:cNvSpPr/>
          <p:nvPr/>
        </p:nvSpPr>
        <p:spPr>
          <a:xfrm>
            <a:off x="548640" y="3611880"/>
            <a:ext cx="6751015" cy="777240"/>
          </a:xfrm>
          <a:prstGeom prst="roundRect">
            <a:avLst>
              <a:gd name="adj" fmla="val 8000"/>
            </a:avLst>
          </a:prstGeom>
          <a:solidFill>
            <a:srgbClr val="DEEBF7"/>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הנחש פויקילותרמי ← טמפרטורת גופו יורדת ← פעילות האנזימים בתאים יורדת</a:t>
            </a:r>
          </a:p>
        </p:txBody>
      </p:sp>
      <p:sp>
        <p:nvSpPr>
          <p:cNvPr id="11" name="Rounded Rectangle 10"/>
          <p:cNvSpPr/>
          <p:nvPr/>
        </p:nvSpPr>
        <p:spPr>
          <a:xfrm>
            <a:off x="7436815" y="4526280"/>
            <a:ext cx="4206240" cy="777240"/>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ג. ומה זה גורם?</a:t>
            </a:r>
          </a:p>
        </p:txBody>
      </p:sp>
      <p:sp>
        <p:nvSpPr>
          <p:cNvPr id="12" name="Rounded Rectangle 11"/>
          <p:cNvSpPr/>
          <p:nvPr/>
        </p:nvSpPr>
        <p:spPr>
          <a:xfrm>
            <a:off x="548640" y="4526280"/>
            <a:ext cx="6751015" cy="777240"/>
          </a:xfrm>
          <a:prstGeom prst="roundRect">
            <a:avLst>
              <a:gd name="adj" fmla="val 8000"/>
            </a:avLst>
          </a:prstGeom>
          <a:solidFill>
            <a:srgbClr val="DEEBF7"/>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קצב הנשימה התאית יורד</a:t>
            </a:r>
          </a:p>
        </p:txBody>
      </p:sp>
      <p:sp>
        <p:nvSpPr>
          <p:cNvPr id="13" name="Rounded Rectangle 12"/>
          <p:cNvSpPr/>
          <p:nvPr/>
        </p:nvSpPr>
        <p:spPr>
          <a:xfrm>
            <a:off x="7436815" y="5440680"/>
            <a:ext cx="4206240" cy="777240"/>
          </a:xfrm>
          <a:prstGeom prst="roundRect">
            <a:avLst>
              <a:gd name="adj" fmla="val 8000"/>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ד. לכן – התוצאה הנשאלת</a:t>
            </a:r>
          </a:p>
        </p:txBody>
      </p:sp>
      <p:sp>
        <p:nvSpPr>
          <p:cNvPr id="14" name="Rounded Rectangle 13"/>
          <p:cNvSpPr/>
          <p:nvPr/>
        </p:nvSpPr>
        <p:spPr>
          <a:xfrm>
            <a:off x="548640" y="5440680"/>
            <a:ext cx="6751015" cy="77724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לכן צריכת החמצן של הנחש יורדת</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עמיר, גיא והשתן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043182 שאלה 14, עמ׳ 115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33</a:t>
            </a:r>
          </a:p>
        </p:txBody>
      </p:sp>
      <p:sp>
        <p:nvSpPr>
          <p:cNvPr id="6" name="Rounded Rectangle 5"/>
          <p:cNvSpPr/>
          <p:nvPr/>
        </p:nvSpPr>
        <p:spPr>
          <a:xfrm>
            <a:off x="548640" y="1371600"/>
            <a:ext cx="11094415" cy="17830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200" b="1" i="0" lang="he-IL">
                <a:solidFill>
                  <a:srgbClr val="1F4E79"/>
                </a:solidFill>
                <a:latin typeface="Arial"/>
                <a:ea typeface="Arial"/>
                <a:cs typeface="Arial"/>
              </a:rPr>
              <a:t>השאלה: </a:t>
            </a:r>
            <a:r>
              <a:rPr sz="2200" b="0" i="0" lang="he-IL">
                <a:solidFill>
                  <a:srgbClr val="262626"/>
                </a:solidFill>
                <a:latin typeface="Arial"/>
                <a:ea typeface="Arial"/>
                <a:cs typeface="Arial"/>
              </a:rPr>
              <a:t>עמיר וגיא הם צעירים בריאים בעלי מבנה גוף דומה, שעובדים באילת. גיא עובד בעבודה פיזית מחוץ לבניין, ועמיר עובד במשרד ממוזג. בטבלה: נפח השתן ביממה במכל א׳ – 1.8 ליטר, במכל ב׳ – 0.9 ליטר. קבעו איזה מכל שייך לעמיר ואיזה לגיא. נמקו. (10 נקודות)</a:t>
            </a:r>
          </a:p>
        </p:txBody>
      </p:sp>
      <p:sp>
        <p:nvSpPr>
          <p:cNvPr id="7" name="Rounded Rectangle 6"/>
          <p:cNvSpPr/>
          <p:nvPr/>
        </p:nvSpPr>
        <p:spPr>
          <a:xfrm>
            <a:off x="7436815" y="3337560"/>
            <a:ext cx="4206240" cy="640080"/>
          </a:xfrm>
          <a:prstGeom prst="roundRect">
            <a:avLst>
              <a:gd name="adj" fmla="val 8000"/>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א. מה נתון?</a:t>
            </a:r>
          </a:p>
        </p:txBody>
      </p:sp>
      <p:sp>
        <p:nvSpPr>
          <p:cNvPr id="8" name="Rounded Rectangle 7"/>
          <p:cNvSpPr/>
          <p:nvPr/>
        </p:nvSpPr>
        <p:spPr>
          <a:xfrm>
            <a:off x="548640" y="3337560"/>
            <a:ext cx="6751015" cy="640080"/>
          </a:xfrm>
          <a:prstGeom prst="roundRect">
            <a:avLst>
              <a:gd name="adj" fmla="val 8000"/>
            </a:avLst>
          </a:prstGeom>
          <a:solidFill>
            <a:srgbClr val="FFFFFF"/>
          </a:solidFill>
          <a:ln w="1905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
            </a:r>
          </a:p>
        </p:txBody>
      </p:sp>
      <p:sp>
        <p:nvSpPr>
          <p:cNvPr id="9" name="Rounded Rectangle 8"/>
          <p:cNvSpPr/>
          <p:nvPr/>
        </p:nvSpPr>
        <p:spPr>
          <a:xfrm>
            <a:off x="7436815" y="4069080"/>
            <a:ext cx="4206240" cy="640080"/>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ב. מה זה גורם ברמה שמתחת?</a:t>
            </a:r>
          </a:p>
        </p:txBody>
      </p:sp>
      <p:sp>
        <p:nvSpPr>
          <p:cNvPr id="10" name="Rounded Rectangle 9"/>
          <p:cNvSpPr/>
          <p:nvPr/>
        </p:nvSpPr>
        <p:spPr>
          <a:xfrm>
            <a:off x="548640" y="4069080"/>
            <a:ext cx="6751015" cy="640080"/>
          </a:xfrm>
          <a:prstGeom prst="roundRect">
            <a:avLst>
              <a:gd name="adj" fmla="val 8000"/>
            </a:avLst>
          </a:prstGeom>
          <a:solidFill>
            <a:srgbClr val="FFFFFF"/>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
            </a:r>
          </a:p>
        </p:txBody>
      </p:sp>
      <p:sp>
        <p:nvSpPr>
          <p:cNvPr id="11" name="Rounded Rectangle 10"/>
          <p:cNvSpPr/>
          <p:nvPr/>
        </p:nvSpPr>
        <p:spPr>
          <a:xfrm>
            <a:off x="7436815" y="4800600"/>
            <a:ext cx="4206240" cy="640080"/>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ג. ומה זה גורם?</a:t>
            </a:r>
          </a:p>
        </p:txBody>
      </p:sp>
      <p:sp>
        <p:nvSpPr>
          <p:cNvPr id="12" name="Rounded Rectangle 11"/>
          <p:cNvSpPr/>
          <p:nvPr/>
        </p:nvSpPr>
        <p:spPr>
          <a:xfrm>
            <a:off x="548640" y="4800600"/>
            <a:ext cx="6751015" cy="640080"/>
          </a:xfrm>
          <a:prstGeom prst="roundRect">
            <a:avLst>
              <a:gd name="adj" fmla="val 8000"/>
            </a:avLst>
          </a:prstGeom>
          <a:solidFill>
            <a:srgbClr val="FFFFFF"/>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
            </a:r>
          </a:p>
        </p:txBody>
      </p:sp>
      <p:sp>
        <p:nvSpPr>
          <p:cNvPr id="13" name="Rounded Rectangle 12"/>
          <p:cNvSpPr/>
          <p:nvPr/>
        </p:nvSpPr>
        <p:spPr>
          <a:xfrm>
            <a:off x="7436815" y="5532120"/>
            <a:ext cx="4206240" cy="640080"/>
          </a:xfrm>
          <a:prstGeom prst="roundRect">
            <a:avLst>
              <a:gd name="adj" fmla="val 8000"/>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ד. לכן – התוצאה הנשאלת</a:t>
            </a:r>
          </a:p>
        </p:txBody>
      </p:sp>
      <p:sp>
        <p:nvSpPr>
          <p:cNvPr id="14" name="Rounded Rectangle 13"/>
          <p:cNvSpPr/>
          <p:nvPr/>
        </p:nvSpPr>
        <p:spPr>
          <a:xfrm>
            <a:off x="548640" y="5532120"/>
            <a:ext cx="6751015" cy="640080"/>
          </a:xfrm>
          <a:prstGeom prst="roundRect">
            <a:avLst>
              <a:gd name="adj" fmla="val 8000"/>
            </a:avLst>
          </a:prstGeom>
          <a:solidFill>
            <a:srgbClr val="FFFFFF"/>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043182 שאלה 14, עמ׳ 115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34</a:t>
            </a:r>
          </a:p>
        </p:txBody>
      </p:sp>
      <p:sp>
        <p:nvSpPr>
          <p:cNvPr id="6" name="Rounded Rectangle 5"/>
          <p:cNvSpPr/>
          <p:nvPr/>
        </p:nvSpPr>
        <p:spPr>
          <a:xfrm>
            <a:off x="7436815" y="1417320"/>
            <a:ext cx="4206240" cy="621792"/>
          </a:xfrm>
          <a:prstGeom prst="roundRect">
            <a:avLst>
              <a:gd name="adj" fmla="val 8000"/>
            </a:avLst>
          </a:prstGeom>
          <a:solidFill>
            <a:srgbClr val="C55A11"/>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א. מה נתון?</a:t>
            </a:r>
          </a:p>
        </p:txBody>
      </p:sp>
      <p:sp>
        <p:nvSpPr>
          <p:cNvPr id="7" name="Rounded Rectangle 6"/>
          <p:cNvSpPr/>
          <p:nvPr/>
        </p:nvSpPr>
        <p:spPr>
          <a:xfrm>
            <a:off x="548640" y="1417320"/>
            <a:ext cx="6751015" cy="621792"/>
          </a:xfrm>
          <a:prstGeom prst="roundRect">
            <a:avLst>
              <a:gd name="adj" fmla="val 8000"/>
            </a:avLst>
          </a:prstGeom>
          <a:solidFill>
            <a:srgbClr val="FBE5D6"/>
          </a:solidFill>
          <a:ln w="1905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גיא עובד בחוץ בחום ומאבד הרבה מים (זיעה)</a:t>
            </a:r>
          </a:p>
        </p:txBody>
      </p:sp>
      <p:sp>
        <p:nvSpPr>
          <p:cNvPr id="8" name="Rounded Rectangle 7"/>
          <p:cNvSpPr/>
          <p:nvPr/>
        </p:nvSpPr>
        <p:spPr>
          <a:xfrm>
            <a:off x="7436815" y="2112264"/>
            <a:ext cx="4206240" cy="621792"/>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ב. מה זה גורם ברמה שמתחת?</a:t>
            </a:r>
          </a:p>
        </p:txBody>
      </p:sp>
      <p:sp>
        <p:nvSpPr>
          <p:cNvPr id="9" name="Rounded Rectangle 8"/>
          <p:cNvSpPr/>
          <p:nvPr/>
        </p:nvSpPr>
        <p:spPr>
          <a:xfrm>
            <a:off x="548640" y="2112264"/>
            <a:ext cx="6751015" cy="621792"/>
          </a:xfrm>
          <a:prstGeom prst="roundRect">
            <a:avLst>
              <a:gd name="adj" fmla="val 8000"/>
            </a:avLst>
          </a:prstGeom>
          <a:solidFill>
            <a:srgbClr val="DEEBF7"/>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מופרש יותר ההורמון ADH (ההורמון נוגד השתנה)</a:t>
            </a:r>
          </a:p>
        </p:txBody>
      </p:sp>
      <p:sp>
        <p:nvSpPr>
          <p:cNvPr id="10" name="Rounded Rectangle 9"/>
          <p:cNvSpPr/>
          <p:nvPr/>
        </p:nvSpPr>
        <p:spPr>
          <a:xfrm>
            <a:off x="7436815" y="2807208"/>
            <a:ext cx="4206240" cy="621792"/>
          </a:xfrm>
          <a:prstGeom prst="roundRect">
            <a:avLst>
              <a:gd name="adj" fmla="val 8000"/>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ג. ומה זה גורם?</a:t>
            </a:r>
          </a:p>
        </p:txBody>
      </p:sp>
      <p:sp>
        <p:nvSpPr>
          <p:cNvPr id="11" name="Rounded Rectangle 10"/>
          <p:cNvSpPr/>
          <p:nvPr/>
        </p:nvSpPr>
        <p:spPr>
          <a:xfrm>
            <a:off x="548640" y="2807208"/>
            <a:ext cx="6751015" cy="621792"/>
          </a:xfrm>
          <a:prstGeom prst="roundRect">
            <a:avLst>
              <a:gd name="adj" fmla="val 8000"/>
            </a:avLst>
          </a:prstGeom>
          <a:solidFill>
            <a:srgbClr val="DEEBF7"/>
          </a:solidFill>
          <a:ln w="1905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בכליה מוגברת הספיגה החוזרת של מים לדם</a:t>
            </a:r>
          </a:p>
        </p:txBody>
      </p:sp>
      <p:sp>
        <p:nvSpPr>
          <p:cNvPr id="12" name="Rounded Rectangle 11"/>
          <p:cNvSpPr/>
          <p:nvPr/>
        </p:nvSpPr>
        <p:spPr>
          <a:xfrm>
            <a:off x="7436815" y="3502152"/>
            <a:ext cx="4206240" cy="621792"/>
          </a:xfrm>
          <a:prstGeom prst="roundRect">
            <a:avLst>
              <a:gd name="adj" fmla="val 8000"/>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100" b="1" i="0" lang="he-IL">
                <a:solidFill>
                  <a:srgbClr val="FFFFFF"/>
                </a:solidFill>
                <a:latin typeface="Arial"/>
                <a:ea typeface="Arial"/>
                <a:cs typeface="Arial"/>
              </a:rPr>
              <a:t>ד. לכן – התוצאה הנשאלת</a:t>
            </a:r>
          </a:p>
        </p:txBody>
      </p:sp>
      <p:sp>
        <p:nvSpPr>
          <p:cNvPr id="13" name="Rounded Rectangle 12"/>
          <p:cNvSpPr/>
          <p:nvPr/>
        </p:nvSpPr>
        <p:spPr>
          <a:xfrm>
            <a:off x="548640" y="3502152"/>
            <a:ext cx="6751015" cy="621792"/>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200" b="0" i="0" lang="he-IL">
                <a:solidFill>
                  <a:srgbClr val="262626"/>
                </a:solidFill>
                <a:latin typeface="Arial"/>
                <a:ea typeface="Arial"/>
                <a:cs typeface="Arial"/>
              </a:rPr>
              <a:t>נפח השתן קטן ← מכל ב׳ של גיא, מכל א׳ של עמיר</a:t>
            </a:r>
          </a:p>
        </p:txBody>
      </p:sp>
      <p:sp>
        <p:nvSpPr>
          <p:cNvPr id="14" name="Rounded Rectangle 13"/>
          <p:cNvSpPr/>
          <p:nvPr/>
        </p:nvSpPr>
        <p:spPr>
          <a:xfrm>
            <a:off x="548640" y="4206240"/>
            <a:ext cx="11094415" cy="132588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000" b="0" i="0" lang="he-IL">
                <a:solidFill>
                  <a:srgbClr val="262626"/>
                </a:solidFill>
                <a:latin typeface="Arial"/>
                <a:ea typeface="Arial"/>
                <a:cs typeface="Arial"/>
              </a:rPr>
              <a:t>"המיכל של גיא הוא ב כי כמו שרואים בטבלה נפח השתן שלו הוא קטן יותר, כי גיא אובד בחוץ ומזיע הרבה, ולכן הגוף חוסך במים ומוציא בשתן כמות קטנה של מים."</a:t>
            </a:r>
          </a:p>
        </p:txBody>
      </p:sp>
      <p:sp>
        <p:nvSpPr>
          <p:cNvPr id="15" name="TextBox 14"/>
          <p:cNvSpPr txBox="1"/>
          <p:nvPr/>
        </p:nvSpPr>
        <p:spPr>
          <a:xfrm>
            <a:off x="548640" y="5577840"/>
            <a:ext cx="11094415" cy="640080"/>
          </a:xfrm>
          <a:prstGeom prst="rect">
            <a:avLst/>
          </a:prstGeom>
          <a:noFill/>
        </p:spPr>
        <p:txBody>
          <a:bodyPr wrap="square" lIns="109728" rIns="109728" tIns="73152" bIns="73152" anchor="ctr">
            <a:spAutoFit/>
          </a:bodyPr>
          <a:lstStyle/>
          <a:p>
            <a:pPr rtl="1" algn="r">
              <a:lnSpc>
                <a:spcPct val="110000"/>
              </a:lnSpc>
              <a:spcAft>
                <a:spcPts val="600"/>
              </a:spcAft>
            </a:pPr>
            <a:r>
              <a:rPr sz="2000" b="1" i="0" lang="he-IL">
                <a:solidFill>
                  <a:srgbClr val="C00000"/>
                </a:solidFill>
                <a:latin typeface="Arial"/>
                <a:ea typeface="Arial"/>
                <a:cs typeface="Arial"/>
              </a:rPr>
              <a:t>ניתוח החוברת: "בתשובה חסרים הרכיבים של ההסבר ברמה התאית" – ניקוד חלקי</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8"/>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6</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35</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חלק א: ירבוע ואדם (תשע״ז 17ב׳) – ממלאים את המסגרת לפי הגרף: נתון ← כליה ← ולכן ← תוצאה.</a:t>
            </a:r>
          </a:p>
          <a:p>
            <a:pPr rtl="1" algn="r">
              <a:lnSpc>
                <a:spcPct val="110000"/>
              </a:lnSpc>
              <a:spcAft>
                <a:spcPts val="1800"/>
              </a:spcAft>
            </a:pPr>
            <a:r>
              <a:rPr sz="2800" b="0" i="0" lang="he-IL">
                <a:solidFill>
                  <a:srgbClr val="262626"/>
                </a:solidFill>
                <a:latin typeface="Arial"/>
                <a:ea typeface="Arial"/>
                <a:cs typeface="Arial"/>
              </a:rPr>
              <a:t>חלק ב: יוני מגנזיום ותסיסה (מעבדה, תשע״ז) – שתי שרשראות: שינוי לאורך זמן, והבדל בין הטיפולים.</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7</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כותבים תשובה מלאה – לבד</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שלושה שלבים, בלי פיגומים:</a:t>
            </a:r>
          </a:p>
          <a:p>
            <a:pPr rtl="1" algn="r">
              <a:lnSpc>
                <a:spcPct val="110000"/>
              </a:lnSpc>
              <a:spcAft>
                <a:spcPts val="600"/>
              </a:spcAft>
            </a:pPr>
            <a:r>
              <a:rPr sz="2800" b="0" i="0" lang="he-IL">
                <a:solidFill>
                  <a:srgbClr val="FFFFFF"/>
                </a:solidFill>
                <a:latin typeface="Arial"/>
                <a:ea typeface="Arial"/>
                <a:cs typeface="Arial"/>
              </a:rPr>
              <a:t>מתכננים ← כותבים ← בודקים</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ארוחה כבדה לפני מאמץ</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תשפ״ב, שאלון 043182 שאלה 11ב׳, עמ׳ 113 בחוברת · הדוגמה הפתורה של דף 7</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37</a:t>
            </a:r>
          </a:p>
        </p:txBody>
      </p:sp>
      <p:sp>
        <p:nvSpPr>
          <p:cNvPr id="6" name="Rounded Rectangle 5"/>
          <p:cNvSpPr/>
          <p:nvPr/>
        </p:nvSpPr>
        <p:spPr>
          <a:xfrm>
            <a:off x="548640" y="1371600"/>
            <a:ext cx="11094415" cy="100584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300" b="1" i="0" lang="he-IL">
                <a:solidFill>
                  <a:srgbClr val="1F4E79"/>
                </a:solidFill>
                <a:latin typeface="Arial"/>
                <a:ea typeface="Arial"/>
                <a:cs typeface="Arial"/>
              </a:rPr>
              <a:t>השאלה: </a:t>
            </a:r>
            <a:r>
              <a:rPr sz="2300" b="0" i="0" lang="he-IL">
                <a:solidFill>
                  <a:srgbClr val="262626"/>
                </a:solidFill>
                <a:latin typeface="Arial"/>
                <a:ea typeface="Arial"/>
                <a:cs typeface="Arial"/>
              </a:rPr>
              <a:t>הסבירו מדוע לא מומלץ לאכול ארוחה כבדה זמן קצר לפני ביצוע פעילות גופנית מאומצת. (5 נקודות)</a:t>
            </a:r>
          </a:p>
        </p:txBody>
      </p:sp>
      <p:sp>
        <p:nvSpPr>
          <p:cNvPr id="7" name="TextBox 6"/>
          <p:cNvSpPr txBox="1"/>
          <p:nvPr/>
        </p:nvSpPr>
        <p:spPr>
          <a:xfrm>
            <a:off x="548640" y="2423160"/>
            <a:ext cx="11094415" cy="457200"/>
          </a:xfrm>
          <a:prstGeom prst="rect">
            <a:avLst/>
          </a:prstGeom>
          <a:noFill/>
        </p:spPr>
        <p:txBody>
          <a:bodyPr wrap="square" lIns="109728" rIns="109728" tIns="73152" bIns="73152" anchor="t">
            <a:spAutoFit/>
          </a:bodyPr>
          <a:lstStyle/>
          <a:p>
            <a:pPr rtl="1" algn="r">
              <a:lnSpc>
                <a:spcPct val="110000"/>
              </a:lnSpc>
              <a:spcAft>
                <a:spcPts val="600"/>
              </a:spcAft>
            </a:pPr>
            <a:r>
              <a:rPr sz="2200" b="1" i="0" lang="he-IL">
                <a:solidFill>
                  <a:srgbClr val="1F4E79"/>
                </a:solidFill>
                <a:latin typeface="Arial"/>
                <a:ea typeface="Arial"/>
                <a:cs typeface="Arial"/>
              </a:rPr>
              <a:t>1. מתכננים: </a:t>
            </a:r>
            <a:r>
              <a:rPr sz="2200" b="0" i="0" lang="he-IL">
                <a:solidFill>
                  <a:srgbClr val="262626"/>
                </a:solidFill>
                <a:latin typeface="Arial"/>
                <a:ea typeface="Arial"/>
                <a:cs typeface="Arial"/>
              </a:rPr>
              <a:t>מסמנים סיבה ותוצאה, ומשרטטים טיוטת חצים</a:t>
            </a:r>
          </a:p>
        </p:txBody>
      </p:sp>
      <p:sp>
        <p:nvSpPr>
          <p:cNvPr id="8" name="Rounded Rectangle 7"/>
          <p:cNvSpPr/>
          <p:nvPr/>
        </p:nvSpPr>
        <p:spPr>
          <a:xfrm>
            <a:off x="9826508" y="2926080"/>
            <a:ext cx="1816547" cy="141732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1900" b="0" i="0" lang="he-IL">
                <a:solidFill>
                  <a:srgbClr val="262626"/>
                </a:solidFill>
                <a:latin typeface="Arial"/>
                <a:ea typeface="Arial"/>
                <a:cs typeface="Arial"/>
              </a:rPr>
              <a:t>ארוחה כבדה</a:t>
            </a:r>
          </a:p>
        </p:txBody>
      </p:sp>
      <p:sp>
        <p:nvSpPr>
          <p:cNvPr id="9" name="Rounded Rectangle 8"/>
          <p:cNvSpPr/>
          <p:nvPr/>
        </p:nvSpPr>
        <p:spPr>
          <a:xfrm>
            <a:off x="7507041" y="2926080"/>
            <a:ext cx="1816547" cy="141732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1900" b="0" i="0" lang="he-IL">
                <a:solidFill>
                  <a:srgbClr val="262626"/>
                </a:solidFill>
                <a:latin typeface="Arial"/>
                <a:ea typeface="Arial"/>
                <a:cs typeface="Arial"/>
              </a:rPr>
              <a:t>יותר דם למערכת העיכול</a:t>
            </a:r>
          </a:p>
        </p:txBody>
      </p:sp>
      <p:sp>
        <p:nvSpPr>
          <p:cNvPr id="10" name="Left Arrow 9"/>
          <p:cNvSpPr/>
          <p:nvPr/>
        </p:nvSpPr>
        <p:spPr>
          <a:xfrm>
            <a:off x="9387596" y="34518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5187574" y="2926080"/>
            <a:ext cx="1816547" cy="141732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1900" b="0" i="0" lang="he-IL">
                <a:solidFill>
                  <a:srgbClr val="262626"/>
                </a:solidFill>
                <a:latin typeface="Arial"/>
                <a:ea typeface="Arial"/>
                <a:cs typeface="Arial"/>
              </a:rPr>
              <a:t>פחות דם וחמצן לשרירים</a:t>
            </a:r>
          </a:p>
        </p:txBody>
      </p:sp>
      <p:sp>
        <p:nvSpPr>
          <p:cNvPr id="12" name="Left Arrow 11"/>
          <p:cNvSpPr/>
          <p:nvPr/>
        </p:nvSpPr>
        <p:spPr>
          <a:xfrm>
            <a:off x="7068129" y="34518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2868107" y="2926080"/>
            <a:ext cx="1816547" cy="141732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1900" b="0" i="0" lang="he-IL">
                <a:solidFill>
                  <a:srgbClr val="262626"/>
                </a:solidFill>
                <a:latin typeface="Arial"/>
                <a:ea typeface="Arial"/>
                <a:cs typeface="Arial"/>
              </a:rPr>
              <a:t>פחות נשימה תאית ואנרגיה</a:t>
            </a:r>
          </a:p>
        </p:txBody>
      </p:sp>
      <p:sp>
        <p:nvSpPr>
          <p:cNvPr id="14" name="Left Arrow 13"/>
          <p:cNvSpPr/>
          <p:nvPr/>
        </p:nvSpPr>
        <p:spPr>
          <a:xfrm>
            <a:off x="4748662" y="34518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548640" y="2926080"/>
            <a:ext cx="1816547" cy="141732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1900" b="0" i="0" lang="he-IL">
                <a:solidFill>
                  <a:srgbClr val="262626"/>
                </a:solidFill>
                <a:latin typeface="Arial"/>
                <a:ea typeface="Arial"/>
                <a:cs typeface="Arial"/>
              </a:rPr>
              <a:t>לא מומלץ להתאמץ</a:t>
            </a:r>
          </a:p>
        </p:txBody>
      </p:sp>
      <p:sp>
        <p:nvSpPr>
          <p:cNvPr id="16" name="Left Arrow 15"/>
          <p:cNvSpPr/>
          <p:nvPr/>
        </p:nvSpPr>
        <p:spPr>
          <a:xfrm>
            <a:off x="2429195" y="34518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4389120"/>
            <a:ext cx="11094415" cy="457200"/>
          </a:xfrm>
          <a:prstGeom prst="rect">
            <a:avLst/>
          </a:prstGeom>
          <a:noFill/>
        </p:spPr>
        <p:txBody>
          <a:bodyPr wrap="square" lIns="109728" rIns="109728" tIns="73152" bIns="73152" anchor="t">
            <a:spAutoFit/>
          </a:bodyPr>
          <a:lstStyle/>
          <a:p>
            <a:pPr rtl="1" algn="r">
              <a:lnSpc>
                <a:spcPct val="110000"/>
              </a:lnSpc>
              <a:spcAft>
                <a:spcPts val="600"/>
              </a:spcAft>
            </a:pPr>
            <a:r>
              <a:rPr sz="2200" b="1" i="0" lang="he-IL">
                <a:solidFill>
                  <a:srgbClr val="1F4E79"/>
                </a:solidFill>
                <a:latin typeface="Arial"/>
                <a:ea typeface="Arial"/>
                <a:cs typeface="Arial"/>
              </a:rPr>
              <a:t>2. כותבים: </a:t>
            </a:r>
            <a:r>
              <a:rPr sz="2200" b="0" i="0" lang="he-IL">
                <a:solidFill>
                  <a:srgbClr val="262626"/>
                </a:solidFill>
                <a:latin typeface="Arial"/>
                <a:ea typeface="Arial"/>
                <a:cs typeface="Arial"/>
              </a:rPr>
              <a:t>כל חץ הופך למשפט עם "ולכן" או "כתוצאה מכך"</a:t>
            </a:r>
          </a:p>
        </p:txBody>
      </p:sp>
      <p:sp>
        <p:nvSpPr>
          <p:cNvPr id="18" name="Rounded Rectangle 17"/>
          <p:cNvSpPr/>
          <p:nvPr/>
        </p:nvSpPr>
        <p:spPr>
          <a:xfrm>
            <a:off x="548640" y="4892040"/>
            <a:ext cx="11094415" cy="128016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r" rtl="1">
              <a:lnSpc>
                <a:spcPct val="110000"/>
              </a:lnSpc>
              <a:spcAft>
                <a:spcPts val="600"/>
              </a:spcAft>
            </a:pPr>
            <a:r>
              <a:rPr sz="2200" b="1" i="0" lang="he-IL">
                <a:solidFill>
                  <a:srgbClr val="1F4E79"/>
                </a:solidFill>
                <a:latin typeface="Arial"/>
                <a:ea typeface="Arial"/>
                <a:cs typeface="Arial"/>
              </a:rPr>
              <a:t>3. בודקים: </a:t>
            </a:r>
            <a:r>
              <a:rPr sz="2200" b="0" i="0" lang="he-IL">
                <a:solidFill>
                  <a:srgbClr val="262626"/>
                </a:solidFill>
                <a:latin typeface="Arial"/>
                <a:ea typeface="Arial"/>
                <a:cs typeface="Arial"/>
              </a:rPr>
              <a:t>תשובת תלמיד מהחוברת – "כל הדם זורם לשרירים ולא נשאר מספיק כדי לפרק את האוכל". לפי החוברת חסר בה הרכיב האחרון: השרירים לא מקבלים מספיק דם וחמצן.</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תאי דם אדומים</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תשפ״ד, שאלון 043381 / 043387 שאלה 21ב׳, עמ׳ 42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38</a:t>
            </a:r>
          </a:p>
        </p:txBody>
      </p:sp>
      <p:sp>
        <p:nvSpPr>
          <p:cNvPr id="6" name="Rounded Rectangle 5"/>
          <p:cNvSpPr/>
          <p:nvPr/>
        </p:nvSpPr>
        <p:spPr>
          <a:xfrm>
            <a:off x="548640" y="1371600"/>
            <a:ext cx="11094415" cy="20574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300" b="1" i="0" lang="he-IL">
                <a:solidFill>
                  <a:srgbClr val="1F4E79"/>
                </a:solidFill>
                <a:latin typeface="Arial"/>
                <a:ea typeface="Arial"/>
                <a:cs typeface="Arial"/>
              </a:rPr>
              <a:t>השאלה: </a:t>
            </a:r>
            <a:r>
              <a:rPr sz="2300" b="0" i="0" lang="he-IL">
                <a:solidFill>
                  <a:srgbClr val="262626"/>
                </a:solidFill>
                <a:latin typeface="Arial"/>
                <a:ea typeface="Arial"/>
                <a:cs typeface="Arial"/>
              </a:rPr>
              <a:t>בתאי דם אדומים לא קיימים אברונים מסוימים הנמצאים בתאים אחרים. חוקר מצא כי כמות ה-ATP שנוצרת בתאי דם אדומים היא זהה בנוכחות חמצן וללא נוכחות חמצן, ונמוכה בהשוואה לכמות שנוצרת ברוב תאי הגוף. היעדרו של איזה אברון עשוי לגרום לממצאים האלה? הסבירו את תשובתכם. (3.75 נקודות)</a:t>
            </a:r>
          </a:p>
        </p:txBody>
      </p:sp>
      <p:sp>
        <p:nvSpPr>
          <p:cNvPr id="7" name="TextBox 6"/>
          <p:cNvSpPr txBox="1"/>
          <p:nvPr/>
        </p:nvSpPr>
        <p:spPr>
          <a:xfrm>
            <a:off x="548640" y="3657600"/>
            <a:ext cx="11094415" cy="2468880"/>
          </a:xfrm>
          <a:prstGeom prst="rect">
            <a:avLst/>
          </a:prstGeom>
          <a:noFill/>
        </p:spPr>
        <p:txBody>
          <a:bodyPr wrap="square" lIns="109728" rIns="109728" tIns="73152" bIns="73152" anchor="t">
            <a:spAutoFit/>
          </a:bodyPr>
          <a:lstStyle/>
          <a:p>
            <a:pPr rtl="1" algn="r">
              <a:lnSpc>
                <a:spcPct val="110000"/>
              </a:lnSpc>
              <a:spcAft>
                <a:spcPts val="1200"/>
              </a:spcAft>
            </a:pPr>
            <a:r>
              <a:rPr sz="2600" b="0" i="0" lang="he-IL">
                <a:solidFill>
                  <a:srgbClr val="262626"/>
                </a:solidFill>
                <a:latin typeface="Arial"/>
                <a:ea typeface="Arial"/>
                <a:cs typeface="Arial"/>
              </a:rPr>
              <a:t>מה נתון כאן – הסיבה או התוצאה?</a:t>
            </a:r>
          </a:p>
          <a:p>
            <a:pPr rtl="1" algn="r">
              <a:lnSpc>
                <a:spcPct val="110000"/>
              </a:lnSpc>
              <a:spcAft>
                <a:spcPts val="1200"/>
              </a:spcAft>
            </a:pPr>
            <a:r>
              <a:rPr sz="2600" b="0" i="0" lang="he-IL">
                <a:solidFill>
                  <a:srgbClr val="262626"/>
                </a:solidFill>
                <a:latin typeface="Arial"/>
                <a:ea typeface="Arial"/>
                <a:cs typeface="Arial"/>
              </a:rPr>
              <a:t>מתכננים: טיוטת חצים (2 דקות)</a:t>
            </a:r>
          </a:p>
          <a:p>
            <a:pPr rtl="1" algn="r">
              <a:lnSpc>
                <a:spcPct val="110000"/>
              </a:lnSpc>
              <a:spcAft>
                <a:spcPts val="1200"/>
              </a:spcAft>
            </a:pPr>
            <a:r>
              <a:rPr sz="2600" b="0" i="0" lang="he-IL">
                <a:solidFill>
                  <a:srgbClr val="262626"/>
                </a:solidFill>
                <a:latin typeface="Arial"/>
                <a:ea typeface="Arial"/>
                <a:cs typeface="Arial"/>
              </a:rPr>
              <a:t>כותבים: משפט לכל חץ (3 דקות)</a:t>
            </a:r>
          </a:p>
          <a:p>
            <a:pPr rtl="1" algn="r">
              <a:lnSpc>
                <a:spcPct val="110000"/>
              </a:lnSpc>
              <a:spcAft>
                <a:spcPts val="1200"/>
              </a:spcAft>
            </a:pPr>
            <a:r>
              <a:rPr sz="2600" b="0" i="0" lang="he-IL">
                <a:solidFill>
                  <a:srgbClr val="262626"/>
                </a:solidFill>
                <a:latin typeface="Arial"/>
                <a:ea typeface="Arial"/>
                <a:cs typeface="Arial"/>
              </a:rPr>
              <a:t>בודקים: מחליפים מחברת עם בן/בת הזוג ושואלים "ולמה?"</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תשפ״ד, שאלון 043381 שאלה 21ב׳, עמ׳ 42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39</a:t>
            </a:r>
          </a:p>
        </p:txBody>
      </p:sp>
      <p:sp>
        <p:nvSpPr>
          <p:cNvPr id="6" name="Rounded Rectangle 5"/>
          <p:cNvSpPr/>
          <p:nvPr/>
        </p:nvSpPr>
        <p:spPr>
          <a:xfrm>
            <a:off x="548640" y="1371600"/>
            <a:ext cx="11094415" cy="8686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28016" rIns="128016" tIns="91440" bIns="91440" wrap="square"/>
          <a:lstStyle/>
          <a:p>
            <a:pPr algn="r" rtl="1">
              <a:lnSpc>
                <a:spcPct val="110000"/>
              </a:lnSpc>
              <a:spcAft>
                <a:spcPts val="600"/>
              </a:spcAft>
            </a:pPr>
            <a:r>
              <a:rPr sz="2200" b="0" i="0" lang="he-IL">
                <a:solidFill>
                  <a:srgbClr val="262626"/>
                </a:solidFill>
                <a:latin typeface="Arial"/>
                <a:ea typeface="Arial"/>
                <a:cs typeface="Arial"/>
              </a:rPr>
              <a:t>"שאלה זו היא בדגם של סיבה–תוצאה כאשר התוצאות ידועות והסיבה לא ידועה."</a:t>
            </a:r>
          </a:p>
          <a:p>
            <a:pPr rtl="1" algn="r">
              <a:lnSpc>
                <a:spcPct val="110000"/>
              </a:lnSpc>
              <a:spcAft>
                <a:spcPts val="600"/>
              </a:spcAft>
            </a:pPr>
            <a:r>
              <a:rPr sz="1500" b="0" i="0" lang="he-IL">
                <a:solidFill>
                  <a:srgbClr val="595959"/>
                </a:solidFill>
                <a:latin typeface="Arial"/>
                <a:ea typeface="Arial"/>
                <a:cs typeface="Arial"/>
              </a:rPr>
              <a:t>ניתוח התשובות בחוברת תשפ״ד, עמ׳ 42</a:t>
            </a:r>
          </a:p>
        </p:txBody>
      </p:sp>
      <p:sp>
        <p:nvSpPr>
          <p:cNvPr id="7" name="Rounded Rectangle 6"/>
          <p:cNvSpPr/>
          <p:nvPr/>
        </p:nvSpPr>
        <p:spPr>
          <a:xfrm>
            <a:off x="9246641" y="2377440"/>
            <a:ext cx="2396413" cy="182880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100" b="0" i="0" lang="he-IL">
                <a:solidFill>
                  <a:srgbClr val="262626"/>
                </a:solidFill>
                <a:latin typeface="Arial"/>
                <a:ea typeface="Arial"/>
                <a:cs typeface="Arial"/>
              </a:rPr>
              <a:t>בתאי הדם האדומים אין מיטוכונדריה</a:t>
            </a:r>
          </a:p>
        </p:txBody>
      </p:sp>
      <p:sp>
        <p:nvSpPr>
          <p:cNvPr id="8" name="Rounded Rectangle 7"/>
          <p:cNvSpPr/>
          <p:nvPr/>
        </p:nvSpPr>
        <p:spPr>
          <a:xfrm>
            <a:off x="6347307" y="2377440"/>
            <a:ext cx="2396413"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לא מתרחש השלב הצורך חמצן של הנשימה התאית</a:t>
            </a:r>
          </a:p>
        </p:txBody>
      </p:sp>
      <p:sp>
        <p:nvSpPr>
          <p:cNvPr id="9" name="Left Arrow 8"/>
          <p:cNvSpPr/>
          <p:nvPr/>
        </p:nvSpPr>
        <p:spPr>
          <a:xfrm>
            <a:off x="8807729" y="31089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3447973" y="2377440"/>
            <a:ext cx="2396413"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מתרחש רק השלב שאינו צורך חמצן (גליקוליזה)</a:t>
            </a:r>
          </a:p>
        </p:txBody>
      </p:sp>
      <p:sp>
        <p:nvSpPr>
          <p:cNvPr id="11" name="Left Arrow 10"/>
          <p:cNvSpPr/>
          <p:nvPr/>
        </p:nvSpPr>
        <p:spPr>
          <a:xfrm>
            <a:off x="5908395" y="31089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48639" y="2377440"/>
            <a:ext cx="2396413" cy="182880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100" b="0" i="0" lang="he-IL">
                <a:solidFill>
                  <a:srgbClr val="262626"/>
                </a:solidFill>
                <a:latin typeface="Arial"/>
                <a:ea typeface="Arial"/>
                <a:cs typeface="Arial"/>
              </a:rPr>
              <a:t>מופק מעט ATP – וזהה עם חמצן ובלעדיו</a:t>
            </a:r>
          </a:p>
        </p:txBody>
      </p:sp>
      <p:sp>
        <p:nvSpPr>
          <p:cNvPr id="13" name="Left Arrow 12"/>
          <p:cNvSpPr/>
          <p:nvPr/>
        </p:nvSpPr>
        <p:spPr>
          <a:xfrm>
            <a:off x="3009061" y="310896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548640" y="4343400"/>
            <a:ext cx="11094415" cy="9601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תשובת תלמיד (מתוך החוברת)</a:t>
            </a:r>
          </a:p>
          <a:p>
            <a:pPr rtl="1" algn="r">
              <a:lnSpc>
                <a:spcPct val="110000"/>
              </a:lnSpc>
              <a:spcAft>
                <a:spcPts val="600"/>
              </a:spcAft>
            </a:pPr>
            <a:r>
              <a:rPr sz="2200" b="0" i="0" lang="he-IL">
                <a:solidFill>
                  <a:srgbClr val="262626"/>
                </a:solidFill>
                <a:latin typeface="Arial"/>
                <a:ea typeface="Arial"/>
                <a:cs typeface="Arial"/>
              </a:rPr>
              <a:t>"ללא מיטוכונדריה יש פחות נשימה תאית ולכן מופקת פחות אנרגיה."</a:t>
            </a:r>
          </a:p>
        </p:txBody>
      </p:sp>
      <p:sp>
        <p:nvSpPr>
          <p:cNvPr id="15" name="TextBox 14"/>
          <p:cNvSpPr txBox="1"/>
          <p:nvPr/>
        </p:nvSpPr>
        <p:spPr>
          <a:xfrm>
            <a:off x="548640" y="5349240"/>
            <a:ext cx="11094415" cy="822960"/>
          </a:xfrm>
          <a:prstGeom prst="rect">
            <a:avLst/>
          </a:prstGeom>
          <a:noFill/>
        </p:spPr>
        <p:txBody>
          <a:bodyPr wrap="square" lIns="109728" rIns="109728" tIns="73152" bIns="73152" anchor="ctr">
            <a:spAutoFit/>
          </a:bodyPr>
          <a:lstStyle/>
          <a:p>
            <a:pPr rtl="1" algn="r">
              <a:lnSpc>
                <a:spcPct val="110000"/>
              </a:lnSpc>
              <a:spcAft>
                <a:spcPts val="600"/>
              </a:spcAft>
            </a:pPr>
            <a:r>
              <a:rPr sz="2100" b="1" i="0" lang="he-IL">
                <a:solidFill>
                  <a:srgbClr val="C00000"/>
                </a:solidFill>
                <a:latin typeface="Arial"/>
                <a:ea typeface="Arial"/>
                <a:cs typeface="Arial"/>
              </a:rPr>
              <a:t>ניתוח החוברת: "הקביעה של האברון נכונה, ובהסבר חסר הרכיב השני... המתייחס לשלב הנשימה התאית. ניקוד חלקי."</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7</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40</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שאלה 1: למה לא משתמשים בגן המקורי? (אינטרונים, תשע״ז 14ב׳)</a:t>
            </a:r>
          </a:p>
          <a:p>
            <a:pPr rtl="1" algn="r">
              <a:lnSpc>
                <a:spcPct val="110000"/>
              </a:lnSpc>
              <a:spcAft>
                <a:spcPts val="1800"/>
              </a:spcAft>
            </a:pPr>
            <a:r>
              <a:rPr sz="2800" b="0" i="0" lang="he-IL">
                <a:solidFill>
                  <a:srgbClr val="262626"/>
                </a:solidFill>
                <a:latin typeface="Arial"/>
                <a:ea typeface="Arial"/>
                <a:cs typeface="Arial"/>
              </a:rPr>
              <a:t>שאלה 2: למה הדם בדגים זורם לרקמות בלחץ נמוך? (תשע״ז 15ג׳)</a:t>
            </a:r>
          </a:p>
          <a:p>
            <a:pPr rtl="1" algn="r">
              <a:lnSpc>
                <a:spcPct val="110000"/>
              </a:lnSpc>
              <a:spcAft>
                <a:spcPts val="1800"/>
              </a:spcAft>
            </a:pPr>
            <a:r>
              <a:rPr sz="2800" b="0" i="0" lang="he-IL">
                <a:solidFill>
                  <a:srgbClr val="262626"/>
                </a:solidFill>
                <a:latin typeface="Arial"/>
                <a:ea typeface="Arial"/>
                <a:cs typeface="Arial"/>
              </a:rPr>
              <a:t>בכל שאלה: מתכננים ← כותבים ← בודקים.</a:t>
            </a:r>
          </a:p>
          <a:p>
            <a:pPr rtl="1" algn="r">
              <a:lnSpc>
                <a:spcPct val="110000"/>
              </a:lnSpc>
              <a:spcAft>
                <a:spcPts val="1800"/>
              </a:spcAft>
            </a:pPr>
            <a:r>
              <a:rPr sz="2800" b="0" i="0" lang="he-IL">
                <a:solidFill>
                  <a:srgbClr val="262626"/>
                </a:solidFill>
                <a:latin typeface="Arial"/>
                <a:ea typeface="Arial"/>
                <a:cs typeface="Arial"/>
              </a:rPr>
              <a:t>בסוף: עוברים על רשימת הבדיקה העצמית.</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371600"/>
            <a:ext cx="11094415" cy="91440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8</a:t>
            </a:r>
          </a:p>
        </p:txBody>
      </p:sp>
      <p:sp>
        <p:nvSpPr>
          <p:cNvPr id="4" name="TextBox 3"/>
          <p:cNvSpPr txBox="1"/>
          <p:nvPr/>
        </p:nvSpPr>
        <p:spPr>
          <a:xfrm>
            <a:off x="548640" y="2286000"/>
            <a:ext cx="11094415" cy="118872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תרגול משנים נוספות</a:t>
            </a:r>
          </a:p>
        </p:txBody>
      </p:sp>
      <p:sp>
        <p:nvSpPr>
          <p:cNvPr id="5" name="Rectangle 4"/>
          <p:cNvSpPr/>
          <p:nvPr/>
        </p:nvSpPr>
        <p:spPr>
          <a:xfrm>
            <a:off x="8899855" y="361188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886200"/>
            <a:ext cx="11094415" cy="1828800"/>
          </a:xfrm>
          <a:prstGeom prst="rect">
            <a:avLst/>
          </a:prstGeom>
          <a:noFill/>
        </p:spPr>
        <p:txBody>
          <a:bodyPr wrap="square" lIns="109728" rIns="109728" tIns="73152" bIns="73152" anchor="t">
            <a:spAutoFit/>
          </a:bodyPr>
          <a:lstStyle/>
          <a:p>
            <a:pPr rtl="1" algn="r">
              <a:lnSpc>
                <a:spcPct val="110000"/>
              </a:lnSpc>
              <a:spcAft>
                <a:spcPts val="600"/>
              </a:spcAft>
            </a:pPr>
            <a:r>
              <a:rPr sz="2800" b="0" i="0" lang="he-IL">
                <a:solidFill>
                  <a:srgbClr val="FFFFFF"/>
                </a:solidFill>
                <a:latin typeface="Arial"/>
                <a:ea typeface="Arial"/>
                <a:cs typeface="Arial"/>
              </a:rPr>
              <a:t>אותם שלושה שלבים – על שאלות ארוכות יותר.</a:t>
            </a:r>
          </a:p>
          <a:p>
            <a:pPr rtl="1" algn="r">
              <a:lnSpc>
                <a:spcPct val="110000"/>
              </a:lnSpc>
              <a:spcAft>
                <a:spcPts val="600"/>
              </a:spcAft>
            </a:pPr>
            <a:r>
              <a:rPr sz="2800" b="0" i="0" lang="he-IL">
                <a:solidFill>
                  <a:srgbClr val="FFFFFF"/>
                </a:solidFill>
                <a:latin typeface="Arial"/>
                <a:ea typeface="Arial"/>
                <a:cs typeface="Arial"/>
              </a:rPr>
              <a:t>כשיש שני מצבים, כותבים שתי שרשראות.</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41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דוגמה פתורה: גלוקוז בדם בלי אכילה</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תשע״ד, שאלון 043211 שאלה 5, עמ׳ 11 בחוברת · הדוגמה הפתורה של דף 8</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42</a:t>
            </a:r>
          </a:p>
        </p:txBody>
      </p:sp>
      <p:sp>
        <p:nvSpPr>
          <p:cNvPr id="6" name="Rounded Rectangle 5"/>
          <p:cNvSpPr/>
          <p:nvPr/>
        </p:nvSpPr>
        <p:spPr>
          <a:xfrm>
            <a:off x="548640" y="1371600"/>
            <a:ext cx="11094415" cy="109728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400" b="1" i="0" lang="he-IL">
                <a:solidFill>
                  <a:srgbClr val="1F4E79"/>
                </a:solidFill>
                <a:latin typeface="Arial"/>
                <a:ea typeface="Arial"/>
                <a:cs typeface="Arial"/>
              </a:rPr>
              <a:t>השאלה: </a:t>
            </a:r>
            <a:r>
              <a:rPr sz="2400" b="0" i="0" lang="he-IL">
                <a:solidFill>
                  <a:srgbClr val="262626"/>
                </a:solidFill>
                <a:latin typeface="Arial"/>
                <a:ea typeface="Arial"/>
                <a:cs typeface="Arial"/>
              </a:rPr>
              <a:t>אצל אדם בריא, גם לאחר כמה שעות בלי אכילה, רמת הגלוקוז בדם נשמרת פחות או יותר קבועה. הסבר כיצד. (7 נקודות)</a:t>
            </a:r>
          </a:p>
        </p:txBody>
      </p:sp>
      <p:sp>
        <p:nvSpPr>
          <p:cNvPr id="7" name="Rounded Rectangle 6"/>
          <p:cNvSpPr/>
          <p:nvPr/>
        </p:nvSpPr>
        <p:spPr>
          <a:xfrm>
            <a:off x="9826508" y="2697480"/>
            <a:ext cx="1816547" cy="182880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100" b="0" i="0" lang="he-IL">
                <a:solidFill>
                  <a:srgbClr val="262626"/>
                </a:solidFill>
                <a:latin typeface="Arial"/>
                <a:ea typeface="Arial"/>
                <a:cs typeface="Arial"/>
              </a:rPr>
              <a:t>כמה שעות בלי אכילה – הגלוקוז בדם יורד</a:t>
            </a:r>
          </a:p>
        </p:txBody>
      </p:sp>
      <p:sp>
        <p:nvSpPr>
          <p:cNvPr id="8" name="Rounded Rectangle 7"/>
          <p:cNvSpPr/>
          <p:nvPr/>
        </p:nvSpPr>
        <p:spPr>
          <a:xfrm>
            <a:off x="7507041" y="2697480"/>
            <a:ext cx="1816547"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הלבלב מפריש גלוקגון</a:t>
            </a:r>
          </a:p>
        </p:txBody>
      </p:sp>
      <p:sp>
        <p:nvSpPr>
          <p:cNvPr id="9" name="Left Arrow 8"/>
          <p:cNvSpPr/>
          <p:nvPr/>
        </p:nvSpPr>
        <p:spPr>
          <a:xfrm>
            <a:off x="9387596" y="3429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187574" y="2697480"/>
            <a:ext cx="1816547"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בכבד גליקוגן מתפרק לגלוקוז</a:t>
            </a:r>
          </a:p>
        </p:txBody>
      </p:sp>
      <p:sp>
        <p:nvSpPr>
          <p:cNvPr id="11" name="Left Arrow 10"/>
          <p:cNvSpPr/>
          <p:nvPr/>
        </p:nvSpPr>
        <p:spPr>
          <a:xfrm>
            <a:off x="7068129" y="3429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2868107" y="2697480"/>
            <a:ext cx="1816547" cy="182880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100" b="0" i="0" lang="he-IL">
                <a:solidFill>
                  <a:srgbClr val="262626"/>
                </a:solidFill>
                <a:latin typeface="Arial"/>
                <a:ea typeface="Arial"/>
                <a:cs typeface="Arial"/>
              </a:rPr>
              <a:t>גלוקוז משתחרר לדם</a:t>
            </a:r>
          </a:p>
        </p:txBody>
      </p:sp>
      <p:sp>
        <p:nvSpPr>
          <p:cNvPr id="13" name="Left Arrow 12"/>
          <p:cNvSpPr/>
          <p:nvPr/>
        </p:nvSpPr>
        <p:spPr>
          <a:xfrm>
            <a:off x="4748662" y="3429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548640" y="2697480"/>
            <a:ext cx="1816547" cy="182880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100" b="0" i="0" lang="he-IL">
                <a:solidFill>
                  <a:srgbClr val="262626"/>
                </a:solidFill>
                <a:latin typeface="Arial"/>
                <a:ea typeface="Arial"/>
                <a:cs typeface="Arial"/>
              </a:rPr>
              <a:t>רמת הגלוקוז נשמרת קבועה</a:t>
            </a:r>
          </a:p>
        </p:txBody>
      </p:sp>
      <p:sp>
        <p:nvSpPr>
          <p:cNvPr id="15" name="Left Arrow 14"/>
          <p:cNvSpPr/>
          <p:nvPr/>
        </p:nvSpPr>
        <p:spPr>
          <a:xfrm>
            <a:off x="2429195" y="342900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548640" y="4754880"/>
            <a:ext cx="11094415" cy="137160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300" b="0" i="0" lang="he-IL">
                <a:solidFill>
                  <a:srgbClr val="262626"/>
                </a:solidFill>
                <a:latin typeface="Arial"/>
                <a:ea typeface="Arial"/>
                <a:cs typeface="Arial"/>
              </a:rPr>
              <a:t>טעות נפוצה מהחוברת: תשובה שהסבירה רק את הפסקת הפרשת האינסולין, "ללא התייחסות לגליקוגן ופירוקו", הפסידה את רוב הניקוד.</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בואו ננסה יחד: פקעות תפוח אדמה</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תשפ״ד, שאלון 043381 / 043387 שאלה 22א׳, עמ׳ 44 בחוברת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43</a:t>
            </a:r>
          </a:p>
        </p:txBody>
      </p:sp>
      <p:sp>
        <p:nvSpPr>
          <p:cNvPr id="6" name="Rounded Rectangle 5"/>
          <p:cNvSpPr/>
          <p:nvPr/>
        </p:nvSpPr>
        <p:spPr>
          <a:xfrm>
            <a:off x="548640" y="1371600"/>
            <a:ext cx="11094415" cy="237744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200" b="1" i="0" lang="he-IL">
                <a:solidFill>
                  <a:srgbClr val="1F4E79"/>
                </a:solidFill>
                <a:latin typeface="Arial"/>
                <a:ea typeface="Arial"/>
                <a:cs typeface="Arial"/>
              </a:rPr>
              <a:t>השאלה: </a:t>
            </a:r>
            <a:r>
              <a:rPr sz="2200" b="0" i="0" lang="he-IL">
                <a:solidFill>
                  <a:srgbClr val="262626"/>
                </a:solidFill>
                <a:latin typeface="Arial"/>
                <a:ea typeface="Arial"/>
                <a:cs typeface="Arial"/>
              </a:rPr>
              <a:t>גידלו שני צמחי תפוח אדמה באור. אחר כך העבירו צמח אחד לחושך, ואת האחר השאירו באור. אחרי חמישה ימים חצו פקעת מכל צמח וטפטפו עליה יוד (יוד + עמילן = צבע כהה). באיור: בפקעת של הצמח שבאור – הרבה עמילן; בפקעת של הצמח שבחושך – מעט עמילן. הסבירו כיצד תנאי ההארה השונים גרמו לתוצאות השונות. התייחסו לתהליכים בתאי הצמח. (4.75 נקודות)</a:t>
            </a:r>
          </a:p>
        </p:txBody>
      </p:sp>
      <p:sp>
        <p:nvSpPr>
          <p:cNvPr id="7" name="TextBox 6"/>
          <p:cNvSpPr txBox="1"/>
          <p:nvPr/>
        </p:nvSpPr>
        <p:spPr>
          <a:xfrm>
            <a:off x="548640" y="4023360"/>
            <a:ext cx="11094415" cy="2103120"/>
          </a:xfrm>
          <a:prstGeom prst="rect">
            <a:avLst/>
          </a:prstGeom>
          <a:noFill/>
        </p:spPr>
        <p:txBody>
          <a:bodyPr wrap="square" lIns="109728" rIns="109728" tIns="73152" bIns="73152" anchor="t">
            <a:spAutoFit/>
          </a:bodyPr>
          <a:lstStyle/>
          <a:p>
            <a:pPr rtl="1" algn="r">
              <a:lnSpc>
                <a:spcPct val="110000"/>
              </a:lnSpc>
              <a:spcAft>
                <a:spcPts val="1200"/>
              </a:spcAft>
            </a:pPr>
            <a:r>
              <a:rPr sz="2500" b="0" i="0" lang="he-IL">
                <a:solidFill>
                  <a:srgbClr val="262626"/>
                </a:solidFill>
                <a:latin typeface="Arial"/>
                <a:ea typeface="Arial"/>
                <a:cs typeface="Arial"/>
              </a:rPr>
              <a:t>כמה שרשראות צריך כאן? למה?</a:t>
            </a:r>
          </a:p>
          <a:p>
            <a:pPr rtl="1" algn="r">
              <a:lnSpc>
                <a:spcPct val="110000"/>
              </a:lnSpc>
              <a:spcAft>
                <a:spcPts val="1200"/>
              </a:spcAft>
            </a:pPr>
            <a:r>
              <a:rPr sz="2500" b="0" i="0" lang="he-IL">
                <a:solidFill>
                  <a:srgbClr val="262626"/>
                </a:solidFill>
                <a:latin typeface="Arial"/>
                <a:ea typeface="Arial"/>
                <a:cs typeface="Arial"/>
              </a:rPr>
              <a:t>מתכננים: טיוטת חצים לכל צמח.</a:t>
            </a:r>
          </a:p>
          <a:p>
            <a:pPr rtl="1" algn="r">
              <a:lnSpc>
                <a:spcPct val="110000"/>
              </a:lnSpc>
              <a:spcAft>
                <a:spcPts val="1200"/>
              </a:spcAft>
            </a:pPr>
            <a:r>
              <a:rPr sz="2500" b="0" i="0" lang="he-IL">
                <a:solidFill>
                  <a:srgbClr val="262626"/>
                </a:solidFill>
                <a:latin typeface="Arial"/>
                <a:ea typeface="Arial"/>
                <a:cs typeface="Arial"/>
              </a:rPr>
              <a:t>רמז לצמח שבחושך: בתחילת הניסוי כבר היה עמילן בפקעת. לאן הוא נעלם?</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הפתרון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45919" y="6291072"/>
            <a:ext cx="9997135" cy="411480"/>
          </a:xfrm>
          <a:prstGeom prst="rect">
            <a:avLst/>
          </a:prstGeom>
          <a:noFill/>
        </p:spPr>
        <p:txBody>
          <a:bodyPr wrap="square" lIns="109728" rIns="109728" tIns="73152" bIns="73152" anchor="ctr">
            <a:spAutoFit/>
          </a:bodyPr>
          <a:lstStyle/>
          <a:p>
            <a:pPr rtl="1" algn="r">
              <a:lnSpc>
                <a:spcPct val="110000"/>
              </a:lnSpc>
              <a:spcAft>
                <a:spcPts val="600"/>
              </a:spcAft>
            </a:pPr>
            <a:r>
              <a:rPr sz="1500" b="0" i="0" lang="he-IL">
                <a:solidFill>
                  <a:srgbClr val="595959"/>
                </a:solidFill>
                <a:latin typeface="Arial"/>
                <a:ea typeface="Arial"/>
                <a:cs typeface="Arial"/>
              </a:rPr>
              <a:t>מקור: בחינת הבגרות תשפ״ד, שאלון 043381 שאלה 22א׳, עמ׳ 44 בחוברת · דגם התשובות וניתוח התשובות</a:t>
            </a:r>
          </a:p>
        </p:txBody>
      </p:sp>
      <p:sp>
        <p:nvSpPr>
          <p:cNvPr id="5" name="TextBox 4"/>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44</a:t>
            </a:r>
          </a:p>
        </p:txBody>
      </p:sp>
      <p:sp>
        <p:nvSpPr>
          <p:cNvPr id="6" name="TextBox 5"/>
          <p:cNvSpPr txBox="1"/>
          <p:nvPr/>
        </p:nvSpPr>
        <p:spPr>
          <a:xfrm>
            <a:off x="548640" y="1298448"/>
            <a:ext cx="11094415" cy="384048"/>
          </a:xfrm>
          <a:prstGeom prst="rect">
            <a:avLst/>
          </a:prstGeom>
          <a:noFill/>
        </p:spPr>
        <p:txBody>
          <a:bodyPr wrap="square" lIns="109728" rIns="109728" tIns="73152" bIns="73152" anchor="t">
            <a:spAutoFit/>
          </a:bodyPr>
          <a:lstStyle/>
          <a:p>
            <a:pPr rtl="1" algn="r">
              <a:lnSpc>
                <a:spcPct val="110000"/>
              </a:lnSpc>
              <a:spcAft>
                <a:spcPts val="600"/>
              </a:spcAft>
            </a:pPr>
            <a:r>
              <a:rPr sz="2000" b="1" i="0" lang="he-IL">
                <a:solidFill>
                  <a:srgbClr val="1F4E79"/>
                </a:solidFill>
                <a:latin typeface="Arial"/>
                <a:ea typeface="Arial"/>
                <a:cs typeface="Arial"/>
              </a:rPr>
              <a:t>הצמח שבאור:</a:t>
            </a:r>
          </a:p>
        </p:txBody>
      </p:sp>
      <p:sp>
        <p:nvSpPr>
          <p:cNvPr id="7" name="Rounded Rectangle 6"/>
          <p:cNvSpPr/>
          <p:nvPr/>
        </p:nvSpPr>
        <p:spPr>
          <a:xfrm>
            <a:off x="9246641" y="1755648"/>
            <a:ext cx="2396413" cy="128016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2000" b="0" i="0" lang="he-IL">
                <a:solidFill>
                  <a:srgbClr val="262626"/>
                </a:solidFill>
                <a:latin typeface="Arial"/>
                <a:ea typeface="Arial"/>
                <a:cs typeface="Arial"/>
              </a:rPr>
              <a:t>אור – מתרחשת פוטוסינתזה</a:t>
            </a:r>
          </a:p>
        </p:txBody>
      </p:sp>
      <p:sp>
        <p:nvSpPr>
          <p:cNvPr id="8" name="Rounded Rectangle 7"/>
          <p:cNvSpPr/>
          <p:nvPr/>
        </p:nvSpPr>
        <p:spPr>
          <a:xfrm>
            <a:off x="6347307" y="1755648"/>
            <a:ext cx="2396413" cy="128016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000" b="0" i="0" lang="he-IL">
                <a:solidFill>
                  <a:srgbClr val="262626"/>
                </a:solidFill>
                <a:latin typeface="Arial"/>
                <a:ea typeface="Arial"/>
                <a:cs typeface="Arial"/>
              </a:rPr>
              <a:t>נוצר גלוקוז</a:t>
            </a:r>
          </a:p>
        </p:txBody>
      </p:sp>
      <p:sp>
        <p:nvSpPr>
          <p:cNvPr id="9" name="Left Arrow 8"/>
          <p:cNvSpPr/>
          <p:nvPr/>
        </p:nvSpPr>
        <p:spPr>
          <a:xfrm>
            <a:off x="8807729" y="2212848"/>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3447973" y="1755648"/>
            <a:ext cx="2396413" cy="128016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2000" b="0" i="0" lang="he-IL">
                <a:solidFill>
                  <a:srgbClr val="262626"/>
                </a:solidFill>
                <a:latin typeface="Arial"/>
                <a:ea typeface="Arial"/>
                <a:cs typeface="Arial"/>
              </a:rPr>
              <a:t>מהגלוקוז נבנה עמילן בפקעת</a:t>
            </a:r>
          </a:p>
        </p:txBody>
      </p:sp>
      <p:sp>
        <p:nvSpPr>
          <p:cNvPr id="11" name="Left Arrow 10"/>
          <p:cNvSpPr/>
          <p:nvPr/>
        </p:nvSpPr>
        <p:spPr>
          <a:xfrm>
            <a:off x="5908395" y="2212848"/>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48639" y="1755648"/>
            <a:ext cx="2396413" cy="128016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2000" b="0" i="0" lang="he-IL">
                <a:solidFill>
                  <a:srgbClr val="262626"/>
                </a:solidFill>
                <a:latin typeface="Arial"/>
                <a:ea typeface="Arial"/>
                <a:cs typeface="Arial"/>
              </a:rPr>
              <a:t>הרבה עמילן – צבע כהה</a:t>
            </a:r>
          </a:p>
        </p:txBody>
      </p:sp>
      <p:sp>
        <p:nvSpPr>
          <p:cNvPr id="13" name="Left Arrow 12"/>
          <p:cNvSpPr/>
          <p:nvPr/>
        </p:nvSpPr>
        <p:spPr>
          <a:xfrm>
            <a:off x="3009061" y="2212848"/>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8640" y="3090672"/>
            <a:ext cx="11094415" cy="384048"/>
          </a:xfrm>
          <a:prstGeom prst="rect">
            <a:avLst/>
          </a:prstGeom>
          <a:noFill/>
        </p:spPr>
        <p:txBody>
          <a:bodyPr wrap="square" lIns="109728" rIns="109728" tIns="73152" bIns="73152" anchor="t">
            <a:spAutoFit/>
          </a:bodyPr>
          <a:lstStyle/>
          <a:p>
            <a:pPr rtl="1" algn="r">
              <a:lnSpc>
                <a:spcPct val="110000"/>
              </a:lnSpc>
              <a:spcAft>
                <a:spcPts val="600"/>
              </a:spcAft>
            </a:pPr>
            <a:r>
              <a:rPr sz="2000" b="1" i="0" lang="he-IL">
                <a:solidFill>
                  <a:srgbClr val="1F4E79"/>
                </a:solidFill>
                <a:latin typeface="Arial"/>
                <a:ea typeface="Arial"/>
                <a:cs typeface="Arial"/>
              </a:rPr>
              <a:t>הצמח שבחושך:</a:t>
            </a:r>
          </a:p>
        </p:txBody>
      </p:sp>
      <p:sp>
        <p:nvSpPr>
          <p:cNvPr id="15" name="Rounded Rectangle 14"/>
          <p:cNvSpPr/>
          <p:nvPr/>
        </p:nvSpPr>
        <p:spPr>
          <a:xfrm>
            <a:off x="9246641" y="3520440"/>
            <a:ext cx="2396413" cy="1417320"/>
          </a:xfrm>
          <a:prstGeom prst="roundRect">
            <a:avLst>
              <a:gd name="adj" fmla="val 8000"/>
            </a:avLst>
          </a:prstGeom>
          <a:solidFill>
            <a:srgbClr val="FBE5D6"/>
          </a:solidFill>
          <a:ln w="25400">
            <a:solidFill>
              <a:srgbClr val="C55A11"/>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C55A11"/>
                </a:solidFill>
                <a:latin typeface="Arial"/>
                <a:ea typeface="Arial"/>
                <a:cs typeface="Arial"/>
              </a:rPr>
              <a:t>סיבה</a:t>
            </a:r>
          </a:p>
          <a:p>
            <a:pPr rtl="1" algn="ctr">
              <a:lnSpc>
                <a:spcPct val="110000"/>
              </a:lnSpc>
              <a:spcAft>
                <a:spcPts val="0"/>
              </a:spcAft>
            </a:pPr>
            <a:r>
              <a:rPr sz="1900" b="0" i="0" lang="he-IL">
                <a:solidFill>
                  <a:srgbClr val="262626"/>
                </a:solidFill>
                <a:latin typeface="Arial"/>
                <a:ea typeface="Arial"/>
                <a:cs typeface="Arial"/>
              </a:rPr>
              <a:t>חושך – אין פוטוסינתזה</a:t>
            </a:r>
          </a:p>
        </p:txBody>
      </p:sp>
      <p:sp>
        <p:nvSpPr>
          <p:cNvPr id="16" name="Rounded Rectangle 15"/>
          <p:cNvSpPr/>
          <p:nvPr/>
        </p:nvSpPr>
        <p:spPr>
          <a:xfrm>
            <a:off x="6347307" y="3520440"/>
            <a:ext cx="2396413" cy="1417320"/>
          </a:xfrm>
          <a:prstGeom prst="roundRect">
            <a:avLst>
              <a:gd name="adj" fmla="val 8000"/>
            </a:avLst>
          </a:prstGeom>
          <a:solidFill>
            <a:srgbClr val="DEEBF7"/>
          </a:solidFill>
          <a:ln w="25400">
            <a:solidFill>
              <a:srgbClr val="2E75B6"/>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2E75B6"/>
                </a:solidFill>
                <a:latin typeface="Arial"/>
                <a:ea typeface="Arial"/>
                <a:cs typeface="Arial"/>
              </a:rPr>
              <a:t>חוליה</a:t>
            </a:r>
          </a:p>
          <a:p>
            <a:pPr rtl="1" algn="ctr">
              <a:lnSpc>
                <a:spcPct val="110000"/>
              </a:lnSpc>
              <a:spcAft>
                <a:spcPts val="0"/>
              </a:spcAft>
            </a:pPr>
            <a:r>
              <a:rPr sz="1900" b="0" i="0" lang="he-IL">
                <a:solidFill>
                  <a:srgbClr val="262626"/>
                </a:solidFill>
                <a:latin typeface="Arial"/>
                <a:ea typeface="Arial"/>
                <a:cs typeface="Arial"/>
              </a:rPr>
              <a:t>הנשימה התאית ממשיכה</a:t>
            </a:r>
          </a:p>
        </p:txBody>
      </p:sp>
      <p:sp>
        <p:nvSpPr>
          <p:cNvPr id="17" name="Left Arrow 16"/>
          <p:cNvSpPr/>
          <p:nvPr/>
        </p:nvSpPr>
        <p:spPr>
          <a:xfrm>
            <a:off x="8807729" y="404622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3447973" y="3520440"/>
            <a:ext cx="2396413" cy="1417320"/>
          </a:xfrm>
          <a:prstGeom prst="roundRect">
            <a:avLst>
              <a:gd name="adj" fmla="val 8000"/>
            </a:avLst>
          </a:prstGeom>
          <a:solidFill>
            <a:srgbClr val="FFF2CC"/>
          </a:solidFill>
          <a:ln w="25400">
            <a:solidFill>
              <a:srgbClr val="BF8F00"/>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BF8F00"/>
                </a:solidFill>
                <a:latin typeface="Arial"/>
                <a:ea typeface="Arial"/>
                <a:cs typeface="Arial"/>
              </a:rPr>
              <a:t>חוליה שהושלמה</a:t>
            </a:r>
          </a:p>
          <a:p>
            <a:pPr rtl="1" algn="ctr">
              <a:lnSpc>
                <a:spcPct val="110000"/>
              </a:lnSpc>
              <a:spcAft>
                <a:spcPts val="0"/>
              </a:spcAft>
            </a:pPr>
            <a:r>
              <a:rPr sz="1900" b="0" i="0" lang="he-IL">
                <a:solidFill>
                  <a:srgbClr val="262626"/>
                </a:solidFill>
                <a:latin typeface="Arial"/>
                <a:ea typeface="Arial"/>
                <a:cs typeface="Arial"/>
              </a:rPr>
              <a:t>העמילן מתפרק לגלוקוז שמנוצל בנשימה</a:t>
            </a:r>
          </a:p>
        </p:txBody>
      </p:sp>
      <p:sp>
        <p:nvSpPr>
          <p:cNvPr id="19" name="Left Arrow 18"/>
          <p:cNvSpPr/>
          <p:nvPr/>
        </p:nvSpPr>
        <p:spPr>
          <a:xfrm>
            <a:off x="5908395" y="404622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548639" y="3520440"/>
            <a:ext cx="2396413" cy="1417320"/>
          </a:xfrm>
          <a:prstGeom prst="roundRect">
            <a:avLst>
              <a:gd name="adj" fmla="val 8000"/>
            </a:avLst>
          </a:prstGeom>
          <a:solidFill>
            <a:srgbClr val="E2EFDA"/>
          </a:solidFill>
          <a:ln w="2540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tIns="54864" bIns="54864" wrap="square"/>
          <a:lstStyle/>
          <a:p>
            <a:pPr algn="ctr" rtl="1">
              <a:lnSpc>
                <a:spcPct val="110000"/>
              </a:lnSpc>
              <a:spcAft>
                <a:spcPts val="200"/>
              </a:spcAft>
            </a:pPr>
            <a:r>
              <a:rPr sz="1500" b="1" i="0" lang="he-IL">
                <a:solidFill>
                  <a:srgbClr val="548235"/>
                </a:solidFill>
                <a:latin typeface="Arial"/>
                <a:ea typeface="Arial"/>
                <a:cs typeface="Arial"/>
              </a:rPr>
              <a:t>תוצאה</a:t>
            </a:r>
          </a:p>
          <a:p>
            <a:pPr rtl="1" algn="ctr">
              <a:lnSpc>
                <a:spcPct val="110000"/>
              </a:lnSpc>
              <a:spcAft>
                <a:spcPts val="0"/>
              </a:spcAft>
            </a:pPr>
            <a:r>
              <a:rPr sz="1900" b="0" i="0" lang="he-IL">
                <a:solidFill>
                  <a:srgbClr val="262626"/>
                </a:solidFill>
                <a:latin typeface="Arial"/>
                <a:ea typeface="Arial"/>
                <a:cs typeface="Arial"/>
              </a:rPr>
              <a:t>מעט עמילן – צבע בהיר</a:t>
            </a:r>
          </a:p>
        </p:txBody>
      </p:sp>
      <p:sp>
        <p:nvSpPr>
          <p:cNvPr id="21" name="Left Arrow 20"/>
          <p:cNvSpPr/>
          <p:nvPr/>
        </p:nvSpPr>
        <p:spPr>
          <a:xfrm>
            <a:off x="3009061" y="4046220"/>
            <a:ext cx="374904" cy="365760"/>
          </a:xfrm>
          <a:prstGeom prst="leftArrow">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548640" y="5029200"/>
            <a:ext cx="11094415" cy="118872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600"/>
              </a:spcAft>
            </a:pPr>
            <a:r>
              <a:rPr sz="2000" b="0" i="0" lang="he-IL">
                <a:solidFill>
                  <a:srgbClr val="262626"/>
                </a:solidFill>
                <a:latin typeface="Arial"/>
                <a:ea typeface="Arial"/>
                <a:cs typeface="Arial"/>
              </a:rPr>
              <a:t>החוברת: "בעיקר ניכר קושי בהסבר הנוגע לצמח ששהה בחושך." "...כמות הגלוקוז והעמילן בצמח אינה תלויה רק בפוטוסינתזה, אלא במאזן שבין הפוטוסינתזה לבין הנשימה התאית."</a:t>
            </a:r>
          </a:p>
        </p:txBody>
      </p:sp>
    </p:spTree>
  </p:cSld>
  <p:clrMapOvr>
    <a:masterClrMapping/>
  </p:clrMapOvr>
  <p:timing>
    <p:tnLst>
      <p:par>
        <p:cTn id="1" dur="indefinite" restart="never" nodeType="tmRoot">
          <p:childTnLst>
            <p:seq concurrent="1" nextAc="seek">
              <p:cTn id="2" dur="indefinite" nodeType="mainSeq">
                <p:childTnLst>
                  <p:par>
                    <p:cTn id="5" fill="hold">
                      <p:stCondLst>
                        <p:cond delay="indefinite"/>
                      </p:stCondLst>
                      <p:childTnLst>
                        <p:par>
                          <p:cTn id="6"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7" presetID="1" presetClass="entr" presetSubtype="0" fill="hold" nodeType="click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עכשיו בדף העבודה: דף 8</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45</a:t>
            </a:r>
          </a:p>
        </p:txBody>
      </p:sp>
      <p:sp>
        <p:nvSpPr>
          <p:cNvPr id="5" name="Rectangle 4"/>
          <p:cNvSpPr/>
          <p:nvPr/>
        </p:nvSpPr>
        <p:spPr>
          <a:xfrm>
            <a:off x="11478463" y="1463040"/>
            <a:ext cx="164592" cy="4480560"/>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63040"/>
            <a:ext cx="10728655" cy="4480560"/>
          </a:xfrm>
          <a:prstGeom prst="rect">
            <a:avLst/>
          </a:prstGeom>
          <a:noFill/>
        </p:spPr>
        <p:txBody>
          <a:bodyPr wrap="square" lIns="109728" rIns="109728" tIns="73152" bIns="73152" anchor="t">
            <a:spAutoFit/>
          </a:bodyPr>
          <a:lstStyle/>
          <a:p>
            <a:pPr rtl="1" algn="r">
              <a:lnSpc>
                <a:spcPct val="110000"/>
              </a:lnSpc>
              <a:spcAft>
                <a:spcPts val="1800"/>
              </a:spcAft>
            </a:pPr>
            <a:r>
              <a:rPr sz="2800" b="0" i="0" lang="he-IL">
                <a:solidFill>
                  <a:srgbClr val="262626"/>
                </a:solidFill>
                <a:latin typeface="Arial"/>
                <a:ea typeface="Arial"/>
                <a:cs typeface="Arial"/>
              </a:rPr>
              <a:t>ארבע שאלות בגרות מתשע״ו ומתשפ״ד – בוחרים לפחות שתיים:</a:t>
            </a:r>
          </a:p>
          <a:p>
            <a:pPr rtl="1" algn="r">
              <a:lnSpc>
                <a:spcPct val="110000"/>
              </a:lnSpc>
              <a:spcAft>
                <a:spcPts val="1800"/>
              </a:spcAft>
            </a:pPr>
            <a:r>
              <a:rPr sz="2800" b="0" i="0" lang="he-IL">
                <a:solidFill>
                  <a:srgbClr val="262626"/>
                </a:solidFill>
                <a:latin typeface="Arial"/>
                <a:ea typeface="Arial"/>
                <a:cs typeface="Arial"/>
              </a:rPr>
              <a:t>1. עישון ונאדיות הריאה · 2. פיוניות פתוחות וסגורות</a:t>
            </a:r>
          </a:p>
          <a:p>
            <a:pPr rtl="1" algn="r">
              <a:lnSpc>
                <a:spcPct val="110000"/>
              </a:lnSpc>
              <a:spcAft>
                <a:spcPts val="1800"/>
              </a:spcAft>
            </a:pPr>
            <a:r>
              <a:rPr sz="2800" b="0" i="0" lang="he-IL">
                <a:solidFill>
                  <a:srgbClr val="262626"/>
                </a:solidFill>
                <a:latin typeface="Arial"/>
                <a:ea typeface="Arial"/>
                <a:cs typeface="Arial"/>
              </a:rPr>
              <a:t>3. אנמיה וחולשה · 4. חיידקים עמידים בבתי חולים</a:t>
            </a:r>
          </a:p>
          <a:p>
            <a:pPr rtl="1" algn="r">
              <a:lnSpc>
                <a:spcPct val="110000"/>
              </a:lnSpc>
              <a:spcAft>
                <a:spcPts val="1800"/>
              </a:spcAft>
            </a:pPr>
            <a:r>
              <a:rPr sz="2800" b="0" i="0" lang="he-IL">
                <a:solidFill>
                  <a:srgbClr val="262626"/>
                </a:solidFill>
                <a:latin typeface="Arial"/>
                <a:ea typeface="Arial"/>
                <a:cs typeface="Arial"/>
              </a:rPr>
              <a:t>בכל שאלה: סיבה ותוצאה ← טיוטת חצים ← תשובה מלאה.</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טעויות נפוצות מתשובות אמיתיות (1)</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46</a:t>
            </a:r>
          </a:p>
        </p:txBody>
      </p:sp>
      <p:sp>
        <p:nvSpPr>
          <p:cNvPr id="5" name="Rounded Rectangle 4"/>
          <p:cNvSpPr/>
          <p:nvPr/>
        </p:nvSpPr>
        <p:spPr>
          <a:xfrm>
            <a:off x="6233007" y="1417320"/>
            <a:ext cx="5410047" cy="640080"/>
          </a:xfrm>
          <a:prstGeom prst="roundRect">
            <a:avLst>
              <a:gd name="adj" fmla="val 8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1" i="0" lang="he-IL">
                <a:solidFill>
                  <a:srgbClr val="FFFFFF"/>
                </a:solidFill>
                <a:latin typeface="Arial"/>
                <a:ea typeface="Arial"/>
                <a:cs typeface="Arial"/>
              </a:rPr>
              <a:t>"משפיע" במקום כיוון</a:t>
            </a:r>
          </a:p>
        </p:txBody>
      </p:sp>
      <p:sp>
        <p:nvSpPr>
          <p:cNvPr id="6" name="Rounded Rectangle 5"/>
          <p:cNvSpPr/>
          <p:nvPr/>
        </p:nvSpPr>
        <p:spPr>
          <a:xfrm>
            <a:off x="6233007" y="2167128"/>
            <a:ext cx="5410047" cy="14173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תשע״ו, 043381 שאלה 23ב׳, עמ׳ 36</a:t>
            </a:r>
          </a:p>
          <a:p>
            <a:pPr rtl="1" algn="r">
              <a:lnSpc>
                <a:spcPct val="110000"/>
              </a:lnSpc>
              <a:spcAft>
                <a:spcPts val="600"/>
              </a:spcAft>
            </a:pPr>
            <a:r>
              <a:rPr sz="2000" b="0" i="0" lang="he-IL">
                <a:solidFill>
                  <a:srgbClr val="262626"/>
                </a:solidFill>
                <a:latin typeface="Arial"/>
                <a:ea typeface="Arial"/>
                <a:cs typeface="Arial"/>
              </a:rPr>
              <a:t>"פחות חמצן מועבר לתאים וזה משפיע על התהליכים צורכי החמצן."</a:t>
            </a:r>
          </a:p>
        </p:txBody>
      </p:sp>
      <p:sp>
        <p:nvSpPr>
          <p:cNvPr id="7" name="TextBox 6"/>
          <p:cNvSpPr txBox="1"/>
          <p:nvPr/>
        </p:nvSpPr>
        <p:spPr>
          <a:xfrm>
            <a:off x="6233007" y="3657600"/>
            <a:ext cx="5410047" cy="132588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החוברת: </a:t>
            </a:r>
            <a:r>
              <a:rPr sz="1900" b="0" i="0" lang="he-IL">
                <a:solidFill>
                  <a:srgbClr val="262626"/>
                </a:solidFill>
                <a:latin typeface="Arial"/>
                <a:ea typeface="Arial"/>
                <a:cs typeface="Arial"/>
              </a:rPr>
              <a:t>"מקבל ניקוד רק על המרכיב הראשון של התשובה."</a:t>
            </a:r>
          </a:p>
        </p:txBody>
      </p:sp>
      <p:sp>
        <p:nvSpPr>
          <p:cNvPr id="8" name="Rounded Rectangle 7"/>
          <p:cNvSpPr/>
          <p:nvPr/>
        </p:nvSpPr>
        <p:spPr>
          <a:xfrm>
            <a:off x="6233007" y="5029200"/>
            <a:ext cx="5410047" cy="109728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000" b="1" i="0" lang="he-IL">
                <a:solidFill>
                  <a:srgbClr val="548235"/>
                </a:solidFill>
                <a:latin typeface="Arial"/>
                <a:ea typeface="Arial"/>
                <a:cs typeface="Arial"/>
              </a:rPr>
              <a:t>במקום זה: </a:t>
            </a:r>
            <a:r>
              <a:rPr sz="2000" b="0" i="0" lang="he-IL">
                <a:solidFill>
                  <a:srgbClr val="262626"/>
                </a:solidFill>
                <a:latin typeface="Arial"/>
                <a:ea typeface="Arial"/>
                <a:cs typeface="Arial"/>
              </a:rPr>
              <a:t>כותבים כיוון ושם תהליך: "...ולכן מתבצעת פחות נשימה תאית ומופקת פחות אנרגיה."</a:t>
            </a:r>
          </a:p>
        </p:txBody>
      </p:sp>
      <p:sp>
        <p:nvSpPr>
          <p:cNvPr id="9" name="Rounded Rectangle 8"/>
          <p:cNvSpPr/>
          <p:nvPr/>
        </p:nvSpPr>
        <p:spPr>
          <a:xfrm>
            <a:off x="548640" y="1417320"/>
            <a:ext cx="5410047" cy="640080"/>
          </a:xfrm>
          <a:prstGeom prst="roundRect">
            <a:avLst>
              <a:gd name="adj" fmla="val 8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1" i="0" lang="he-IL">
                <a:solidFill>
                  <a:srgbClr val="FFFFFF"/>
                </a:solidFill>
                <a:latin typeface="Arial"/>
                <a:ea typeface="Arial"/>
                <a:cs typeface="Arial"/>
              </a:rPr>
              <a:t>מטרה במקום מנגנון</a:t>
            </a:r>
          </a:p>
        </p:txBody>
      </p:sp>
      <p:sp>
        <p:nvSpPr>
          <p:cNvPr id="10" name="Rounded Rectangle 9"/>
          <p:cNvSpPr/>
          <p:nvPr/>
        </p:nvSpPr>
        <p:spPr>
          <a:xfrm>
            <a:off x="548640" y="2167128"/>
            <a:ext cx="5410047" cy="14173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תשע״ז, 043381 שאלה 12ב׳, עמ׳ 48</a:t>
            </a:r>
          </a:p>
          <a:p>
            <a:pPr rtl="1" algn="r">
              <a:lnSpc>
                <a:spcPct val="110000"/>
              </a:lnSpc>
              <a:spcAft>
                <a:spcPts val="600"/>
              </a:spcAft>
            </a:pPr>
            <a:r>
              <a:rPr sz="2000" b="0" i="0" lang="he-IL">
                <a:solidFill>
                  <a:srgbClr val="262626"/>
                </a:solidFill>
                <a:latin typeface="Arial"/>
                <a:ea typeface="Arial"/>
                <a:cs typeface="Arial"/>
              </a:rPr>
              <a:t>"...כדי לשמור על האנרגיה כל תא מייצר חלבונים לפי הצורך של אותו תא."</a:t>
            </a:r>
          </a:p>
        </p:txBody>
      </p:sp>
      <p:sp>
        <p:nvSpPr>
          <p:cNvPr id="11" name="TextBox 10"/>
          <p:cNvSpPr txBox="1"/>
          <p:nvPr/>
        </p:nvSpPr>
        <p:spPr>
          <a:xfrm>
            <a:off x="548640" y="3657600"/>
            <a:ext cx="5410047" cy="132588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החוברת: </a:t>
            </a:r>
            <a:r>
              <a:rPr sz="1900" b="0" i="0" lang="he-IL">
                <a:solidFill>
                  <a:srgbClr val="262626"/>
                </a:solidFill>
                <a:latin typeface="Arial"/>
                <a:ea typeface="Arial"/>
                <a:cs typeface="Arial"/>
              </a:rPr>
              <a:t>"גישה תכליתית-תועלתנית שמתייחסת ליתרון של מצב זה ולא למנגנונים של ״בקרה גנטית״."</a:t>
            </a:r>
          </a:p>
        </p:txBody>
      </p:sp>
      <p:sp>
        <p:nvSpPr>
          <p:cNvPr id="12" name="Rounded Rectangle 11"/>
          <p:cNvSpPr/>
          <p:nvPr/>
        </p:nvSpPr>
        <p:spPr>
          <a:xfrm>
            <a:off x="548640" y="5029200"/>
            <a:ext cx="5410047" cy="109728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000" b="1" i="0" lang="he-IL">
                <a:solidFill>
                  <a:srgbClr val="548235"/>
                </a:solidFill>
                <a:latin typeface="Arial"/>
                <a:ea typeface="Arial"/>
                <a:cs typeface="Arial"/>
              </a:rPr>
              <a:t>במקום זה: </a:t>
            </a:r>
            <a:r>
              <a:rPr sz="2000" b="0" i="0" lang="he-IL">
                <a:solidFill>
                  <a:srgbClr val="262626"/>
                </a:solidFill>
                <a:latin typeface="Arial"/>
                <a:ea typeface="Arial"/>
                <a:cs typeface="Arial"/>
              </a:rPr>
              <a:t>מסבירים איך זה קורה (מנגנון), לא למה זה טוב: בלי "כדי ש...", "צריך", "המטרה".</a:t>
            </a:r>
          </a:p>
        </p:txBody>
      </p:sp>
    </p:spTree>
  </p:cSld>
  <p:clrMapOvr>
    <a:masterClrMapping/>
  </p:clrMapOvr>
  <p:timing>
    <p:tnLst>
      <p:par>
        <p:cTn id="1" dur="indefinite" restart="never" nodeType="tmRoot">
          <p:childTnLst>
            <p:seq concurrent="1" nextAc="seek">
              <p:cTn id="2" dur="indefinite" nodeType="mainSeq">
                <p:childTnLst>
                  <p:par>
                    <p:cTn id="11" fill="hold">
                      <p:stCondLst>
                        <p:cond delay="indefinite"/>
                      </p:stCondLst>
                      <p:childTnLst>
                        <p:par>
                          <p:cTn id="12"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טעויות נפוצות מתשובות אמיתיות (2)</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47</a:t>
            </a:r>
          </a:p>
        </p:txBody>
      </p:sp>
      <p:sp>
        <p:nvSpPr>
          <p:cNvPr id="5" name="Rounded Rectangle 4"/>
          <p:cNvSpPr/>
          <p:nvPr/>
        </p:nvSpPr>
        <p:spPr>
          <a:xfrm>
            <a:off x="6233007" y="1417320"/>
            <a:ext cx="5410047" cy="640080"/>
          </a:xfrm>
          <a:prstGeom prst="roundRect">
            <a:avLst>
              <a:gd name="adj" fmla="val 8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1" i="0" lang="he-IL">
                <a:solidFill>
                  <a:srgbClr val="FFFFFF"/>
                </a:solidFill>
                <a:latin typeface="Arial"/>
                <a:ea typeface="Arial"/>
                <a:cs typeface="Arial"/>
              </a:rPr>
              <a:t>דילוג על חוליות</a:t>
            </a:r>
          </a:p>
        </p:txBody>
      </p:sp>
      <p:sp>
        <p:nvSpPr>
          <p:cNvPr id="6" name="Rounded Rectangle 5"/>
          <p:cNvSpPr/>
          <p:nvPr/>
        </p:nvSpPr>
        <p:spPr>
          <a:xfrm>
            <a:off x="6233007" y="2167128"/>
            <a:ext cx="5410047" cy="14173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תשפ״ג, 043381 שאלה 30, עמ׳ 71</a:t>
            </a:r>
          </a:p>
          <a:p>
            <a:pPr rtl="1" algn="r">
              <a:lnSpc>
                <a:spcPct val="110000"/>
              </a:lnSpc>
              <a:spcAft>
                <a:spcPts val="600"/>
              </a:spcAft>
            </a:pPr>
            <a:r>
              <a:rPr sz="2000" b="0" i="0" lang="he-IL">
                <a:solidFill>
                  <a:srgbClr val="262626"/>
                </a:solidFill>
                <a:latin typeface="Arial"/>
                <a:ea typeface="Arial"/>
                <a:cs typeface="Arial"/>
              </a:rPr>
              <a:t>"...אז אם יש יותר אצות אז תהיה יותר פוטוסינתיזה ופחות התחממות גלובלית."</a:t>
            </a:r>
          </a:p>
        </p:txBody>
      </p:sp>
      <p:sp>
        <p:nvSpPr>
          <p:cNvPr id="7" name="TextBox 6"/>
          <p:cNvSpPr txBox="1"/>
          <p:nvPr/>
        </p:nvSpPr>
        <p:spPr>
          <a:xfrm>
            <a:off x="6233007" y="3657600"/>
            <a:ext cx="5410047" cy="132588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החוברת: </a:t>
            </a:r>
            <a:r>
              <a:rPr sz="1900" b="0" i="0" lang="he-IL">
                <a:solidFill>
                  <a:srgbClr val="262626"/>
                </a:solidFill>
                <a:latin typeface="Arial"/>
                <a:ea typeface="Arial"/>
                <a:cs typeface="Arial"/>
              </a:rPr>
              <a:t>"רק רכיב הפוטוסינתזה, וחסרים הרכיבים של העלייה בכמות האצות וכן רכיב ה-CO₂" – ניקוד חלקי נמוך.</a:t>
            </a:r>
          </a:p>
        </p:txBody>
      </p:sp>
      <p:sp>
        <p:nvSpPr>
          <p:cNvPr id="8" name="Rounded Rectangle 7"/>
          <p:cNvSpPr/>
          <p:nvPr/>
        </p:nvSpPr>
        <p:spPr>
          <a:xfrm>
            <a:off x="6233007" y="5029200"/>
            <a:ext cx="5410047" cy="109728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000" b="1" i="0" lang="he-IL">
                <a:solidFill>
                  <a:srgbClr val="548235"/>
                </a:solidFill>
                <a:latin typeface="Arial"/>
                <a:ea typeface="Arial"/>
                <a:cs typeface="Arial"/>
              </a:rPr>
              <a:t>במקום זה: </a:t>
            </a:r>
            <a:r>
              <a:rPr sz="2000" b="0" i="0" lang="he-IL">
                <a:solidFill>
                  <a:srgbClr val="262626"/>
                </a:solidFill>
                <a:latin typeface="Arial"/>
                <a:ea typeface="Arial"/>
                <a:cs typeface="Arial"/>
              </a:rPr>
              <a:t>בודקים "ולמה?" בין כל שני משפטים: פוטוסינתזה ← נקלט יותר פחמן דו-חמצני ← פחות התחממות.</a:t>
            </a:r>
          </a:p>
        </p:txBody>
      </p:sp>
      <p:sp>
        <p:nvSpPr>
          <p:cNvPr id="9" name="Rounded Rectangle 8"/>
          <p:cNvSpPr/>
          <p:nvPr/>
        </p:nvSpPr>
        <p:spPr>
          <a:xfrm>
            <a:off x="548640" y="1417320"/>
            <a:ext cx="5410047" cy="640080"/>
          </a:xfrm>
          <a:prstGeom prst="roundRect">
            <a:avLst>
              <a:gd name="adj" fmla="val 8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1" i="0" lang="he-IL">
                <a:solidFill>
                  <a:srgbClr val="FFFFFF"/>
                </a:solidFill>
                <a:latin typeface="Arial"/>
                <a:ea typeface="Arial"/>
                <a:cs typeface="Arial"/>
              </a:rPr>
              <a:t>סדר הפוך</a:t>
            </a:r>
          </a:p>
        </p:txBody>
      </p:sp>
      <p:sp>
        <p:nvSpPr>
          <p:cNvPr id="10" name="Rounded Rectangle 9"/>
          <p:cNvSpPr/>
          <p:nvPr/>
        </p:nvSpPr>
        <p:spPr>
          <a:xfrm>
            <a:off x="548640" y="2167128"/>
            <a:ext cx="5410047" cy="14173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תשע״ז, 043381 שאלה 12ג׳, עמ׳ 48</a:t>
            </a:r>
          </a:p>
          <a:p>
            <a:pPr rtl="1" algn="r">
              <a:lnSpc>
                <a:spcPct val="110000"/>
              </a:lnSpc>
              <a:spcAft>
                <a:spcPts val="600"/>
              </a:spcAft>
            </a:pPr>
            <a:r>
              <a:rPr sz="2000" b="0" i="0" lang="he-IL">
                <a:solidFill>
                  <a:srgbClr val="262626"/>
                </a:solidFill>
                <a:latin typeface="Arial"/>
                <a:ea typeface="Arial"/>
                <a:cs typeface="Arial"/>
              </a:rPr>
              <a:t>"1. שינוי בכמות תאי דם אדומים – עלייה. 2. שינוי בכמות חמצן הנכנס לריאות – עלייה..."</a:t>
            </a:r>
          </a:p>
        </p:txBody>
      </p:sp>
      <p:sp>
        <p:nvSpPr>
          <p:cNvPr id="11" name="TextBox 10"/>
          <p:cNvSpPr txBox="1"/>
          <p:nvPr/>
        </p:nvSpPr>
        <p:spPr>
          <a:xfrm>
            <a:off x="548640" y="3657600"/>
            <a:ext cx="5410047" cy="132588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החוברת: </a:t>
            </a:r>
            <a:r>
              <a:rPr sz="1900" b="0" i="0" lang="he-IL">
                <a:solidFill>
                  <a:srgbClr val="262626"/>
                </a:solidFill>
                <a:latin typeface="Arial"/>
                <a:ea typeface="Arial"/>
                <a:cs typeface="Arial"/>
              </a:rPr>
              <a:t>"התלמיד מתחיל את הרצף באופן שגוי – מהתוצאה של התהליך." (וגם בתשפ״ג: "הפכו בין המשתנים – המשפיע והמושפע")</a:t>
            </a:r>
          </a:p>
        </p:txBody>
      </p:sp>
      <p:sp>
        <p:nvSpPr>
          <p:cNvPr id="12" name="Rounded Rectangle 11"/>
          <p:cNvSpPr/>
          <p:nvPr/>
        </p:nvSpPr>
        <p:spPr>
          <a:xfrm>
            <a:off x="548640" y="5029200"/>
            <a:ext cx="5410047" cy="109728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000" b="1" i="0" lang="he-IL">
                <a:solidFill>
                  <a:srgbClr val="548235"/>
                </a:solidFill>
                <a:latin typeface="Arial"/>
                <a:ea typeface="Arial"/>
                <a:cs typeface="Arial"/>
              </a:rPr>
              <a:t>במקום זה: </a:t>
            </a:r>
            <a:r>
              <a:rPr sz="2000" b="0" i="0" lang="he-IL">
                <a:solidFill>
                  <a:srgbClr val="262626"/>
                </a:solidFill>
                <a:latin typeface="Arial"/>
                <a:ea typeface="Arial"/>
                <a:cs typeface="Arial"/>
              </a:rPr>
              <a:t>מתחילים תמיד מהסיבה הנתונה, ובודקים: "האם הראשון גורם לשני?"</a:t>
            </a:r>
          </a:p>
        </p:txBody>
      </p:sp>
    </p:spTree>
  </p:cSld>
  <p:clrMapOvr>
    <a:masterClrMapping/>
  </p:clrMapOvr>
  <p:timing>
    <p:tnLst>
      <p:par>
        <p:cTn id="1" dur="indefinite" restart="never" nodeType="tmRoot">
          <p:childTnLst>
            <p:seq concurrent="1" nextAc="seek">
              <p:cTn id="2" dur="indefinite" nodeType="mainSeq">
                <p:childTnLst>
                  <p:par>
                    <p:cTn id="11" fill="hold">
                      <p:stCondLst>
                        <p:cond delay="indefinite"/>
                      </p:stCondLst>
                      <p:childTnLst>
                        <p:par>
                          <p:cTn id="12"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טעויות נפוצות מתשובות אמיתיות (3)</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48</a:t>
            </a:r>
          </a:p>
        </p:txBody>
      </p:sp>
      <p:sp>
        <p:nvSpPr>
          <p:cNvPr id="5" name="Rounded Rectangle 4"/>
          <p:cNvSpPr/>
          <p:nvPr/>
        </p:nvSpPr>
        <p:spPr>
          <a:xfrm>
            <a:off x="6233007" y="1417320"/>
            <a:ext cx="5410047" cy="640080"/>
          </a:xfrm>
          <a:prstGeom prst="roundRect">
            <a:avLst>
              <a:gd name="adj" fmla="val 8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1" i="0" lang="he-IL">
                <a:solidFill>
                  <a:srgbClr val="FFFFFF"/>
                </a:solidFill>
                <a:latin typeface="Arial"/>
                <a:ea typeface="Arial"/>
                <a:cs typeface="Arial"/>
              </a:rPr>
              <a:t>העתקת השאלה</a:t>
            </a:r>
          </a:p>
        </p:txBody>
      </p:sp>
      <p:sp>
        <p:nvSpPr>
          <p:cNvPr id="6" name="Rounded Rectangle 5"/>
          <p:cNvSpPr/>
          <p:nvPr/>
        </p:nvSpPr>
        <p:spPr>
          <a:xfrm>
            <a:off x="6233007" y="2167128"/>
            <a:ext cx="5410047" cy="141732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תשע״ז, 043381 שאלה 4ב׳, עמ׳ 27</a:t>
            </a:r>
          </a:p>
          <a:p>
            <a:pPr rtl="1" algn="r">
              <a:lnSpc>
                <a:spcPct val="110000"/>
              </a:lnSpc>
              <a:spcAft>
                <a:spcPts val="600"/>
              </a:spcAft>
            </a:pPr>
            <a:r>
              <a:rPr sz="2000" b="0" i="0" lang="he-IL">
                <a:solidFill>
                  <a:srgbClr val="262626"/>
                </a:solidFill>
                <a:latin typeface="Arial"/>
                <a:ea typeface="Arial"/>
                <a:cs typeface="Arial"/>
              </a:rPr>
              <a:t>"בעקבות כך שנגיף השפעת עבר מוטציות רבות, כל שנה יש צורך להתחסן מחדש..."</a:t>
            </a:r>
          </a:p>
        </p:txBody>
      </p:sp>
      <p:sp>
        <p:nvSpPr>
          <p:cNvPr id="7" name="TextBox 6"/>
          <p:cNvSpPr txBox="1"/>
          <p:nvPr/>
        </p:nvSpPr>
        <p:spPr>
          <a:xfrm>
            <a:off x="6233007" y="3657600"/>
            <a:ext cx="5410047" cy="1325880"/>
          </a:xfrm>
          <a:prstGeom prst="rect">
            <a:avLst/>
          </a:prstGeom>
          <a:noFill/>
        </p:spPr>
        <p:txBody>
          <a:bodyPr wrap="square" lIns="109728" rIns="109728" tIns="73152" bIns="73152" anchor="t">
            <a:spAutoFit/>
          </a:bodyPr>
          <a:lstStyle/>
          <a:p>
            <a:pPr rtl="1" algn="r">
              <a:lnSpc>
                <a:spcPct val="110000"/>
              </a:lnSpc>
              <a:spcAft>
                <a:spcPts val="600"/>
              </a:spcAft>
            </a:pPr>
            <a:r>
              <a:rPr sz="1900" b="1" i="0" lang="he-IL">
                <a:solidFill>
                  <a:srgbClr val="595959"/>
                </a:solidFill>
                <a:latin typeface="Arial"/>
                <a:ea typeface="Arial"/>
                <a:cs typeface="Arial"/>
              </a:rPr>
              <a:t>החוברת: </a:t>
            </a:r>
            <a:r>
              <a:rPr sz="1900" b="0" i="0" lang="he-IL">
                <a:solidFill>
                  <a:srgbClr val="262626"/>
                </a:solidFill>
                <a:latin typeface="Arial"/>
                <a:ea typeface="Arial"/>
                <a:cs typeface="Arial"/>
              </a:rPr>
              <a:t>"המשפט הראשון בתשובה זו מועתק מהשאלה."</a:t>
            </a:r>
          </a:p>
        </p:txBody>
      </p:sp>
      <p:sp>
        <p:nvSpPr>
          <p:cNvPr id="8" name="Rounded Rectangle 7"/>
          <p:cNvSpPr/>
          <p:nvPr/>
        </p:nvSpPr>
        <p:spPr>
          <a:xfrm>
            <a:off x="6233007" y="5029200"/>
            <a:ext cx="5410047" cy="109728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r" rtl="1">
              <a:lnSpc>
                <a:spcPct val="110000"/>
              </a:lnSpc>
              <a:spcAft>
                <a:spcPts val="600"/>
              </a:spcAft>
            </a:pPr>
            <a:r>
              <a:rPr sz="2000" b="1" i="0" lang="he-IL">
                <a:solidFill>
                  <a:srgbClr val="548235"/>
                </a:solidFill>
                <a:latin typeface="Arial"/>
                <a:ea typeface="Arial"/>
                <a:cs typeface="Arial"/>
              </a:rPr>
              <a:t>במקום זה: </a:t>
            </a:r>
            <a:r>
              <a:rPr sz="2000" b="0" i="0" lang="he-IL">
                <a:solidFill>
                  <a:srgbClr val="262626"/>
                </a:solidFill>
                <a:latin typeface="Arial"/>
                <a:ea typeface="Arial"/>
                <a:cs typeface="Arial"/>
              </a:rPr>
              <a:t>משפט פתיחה מוסיף חוליה חדשה: "המוטציות משנות את מבנה האנטיגן של הנגיף..."</a:t>
            </a:r>
          </a:p>
        </p:txBody>
      </p:sp>
      <p:sp>
        <p:nvSpPr>
          <p:cNvPr id="9" name="Rounded Rectangle 8"/>
          <p:cNvSpPr/>
          <p:nvPr/>
        </p:nvSpPr>
        <p:spPr>
          <a:xfrm>
            <a:off x="548640" y="1417320"/>
            <a:ext cx="5410047" cy="640080"/>
          </a:xfrm>
          <a:prstGeom prst="roundRect">
            <a:avLst>
              <a:gd name="adj" fmla="val 8000"/>
            </a:avLst>
          </a:prstGeom>
          <a:solidFill>
            <a:srgbClr val="548235"/>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400" b="1" i="0" lang="he-IL">
                <a:solidFill>
                  <a:srgbClr val="FFFFFF"/>
                </a:solidFill>
                <a:latin typeface="Arial"/>
                <a:ea typeface="Arial"/>
                <a:cs typeface="Arial"/>
              </a:rPr>
              <a:t>תשובה שקיבלה ניקוד מלא</a:t>
            </a:r>
          </a:p>
        </p:txBody>
      </p:sp>
      <p:sp>
        <p:nvSpPr>
          <p:cNvPr id="10" name="Rounded Rectangle 9"/>
          <p:cNvSpPr/>
          <p:nvPr/>
        </p:nvSpPr>
        <p:spPr>
          <a:xfrm>
            <a:off x="548640" y="2167128"/>
            <a:ext cx="5410047" cy="2834640"/>
          </a:xfrm>
          <a:prstGeom prst="roundRect">
            <a:avLst>
              <a:gd name="adj" fmla="val 8000"/>
            </a:avLst>
          </a:prstGeom>
          <a:solidFill>
            <a:srgbClr val="E2EFDA"/>
          </a:solidFill>
          <a:ln w="19050">
            <a:solidFill>
              <a:srgbClr val="548235"/>
            </a:solidFill>
          </a:ln>
          <a:effectLst/>
        </p:spPr>
        <p:style>
          <a:lnRef idx="1">
            <a:schemeClr val="accent1"/>
          </a:lnRef>
          <a:fillRef idx="3">
            <a:schemeClr val="accent1"/>
          </a:fillRef>
          <a:effectRef idx="2">
            <a:schemeClr val="accent1"/>
          </a:effectRef>
          <a:fontRef idx="minor">
            <a:schemeClr val="lt1"/>
          </a:fontRef>
        </p:style>
        <p:txBody>
          <a:bodyPr rtlCol="0" anchor="t" lIns="146304" rIns="146304" tIns="109728" bIns="109728" wrap="square"/>
          <a:lstStyle/>
          <a:p>
            <a:pPr algn="r" rtl="1">
              <a:lnSpc>
                <a:spcPct val="110000"/>
              </a:lnSpc>
              <a:spcAft>
                <a:spcPts val="400"/>
              </a:spcAft>
            </a:pPr>
            <a:r>
              <a:rPr sz="1600" b="1" i="0" lang="he-IL">
                <a:solidFill>
                  <a:srgbClr val="595959"/>
                </a:solidFill>
                <a:latin typeface="Arial"/>
                <a:ea typeface="Arial"/>
                <a:cs typeface="Arial"/>
              </a:rPr>
              <a:t>תשפ״ג, 043381 שאלה 30, עמ׳ 71</a:t>
            </a:r>
          </a:p>
          <a:p>
            <a:pPr rtl="1" algn="r">
              <a:lnSpc>
                <a:spcPct val="110000"/>
              </a:lnSpc>
              <a:spcAft>
                <a:spcPts val="600"/>
              </a:spcAft>
            </a:pPr>
            <a:r>
              <a:rPr sz="2200" b="0" i="0" lang="he-IL">
                <a:solidFill>
                  <a:srgbClr val="262626"/>
                </a:solidFill>
                <a:latin typeface="Arial"/>
                <a:ea typeface="Arial"/>
                <a:cs typeface="Arial"/>
              </a:rPr>
              <a:t>"...אם יפגעו האצות אוכלוסיית האצות תקטן תהליך הפוטוסינתיזה יקטן ומכך ריכוז CO₂ באוויר יגדל וההתחממות של כדור הארץ תגדל."</a:t>
            </a:r>
          </a:p>
        </p:txBody>
      </p:sp>
      <p:sp>
        <p:nvSpPr>
          <p:cNvPr id="11" name="TextBox 10"/>
          <p:cNvSpPr txBox="1"/>
          <p:nvPr/>
        </p:nvSpPr>
        <p:spPr>
          <a:xfrm>
            <a:off x="548640" y="5074920"/>
            <a:ext cx="5410047" cy="1051560"/>
          </a:xfrm>
          <a:prstGeom prst="rect">
            <a:avLst/>
          </a:prstGeom>
          <a:noFill/>
        </p:spPr>
        <p:txBody>
          <a:bodyPr wrap="square" lIns="109728" rIns="109728" tIns="73152" bIns="73152" anchor="ctr">
            <a:spAutoFit/>
          </a:bodyPr>
          <a:lstStyle/>
          <a:p>
            <a:pPr rtl="1" algn="r">
              <a:lnSpc>
                <a:spcPct val="110000"/>
              </a:lnSpc>
              <a:spcAft>
                <a:spcPts val="600"/>
              </a:spcAft>
            </a:pPr>
            <a:r>
              <a:rPr sz="2100" b="1" i="0" lang="he-IL">
                <a:solidFill>
                  <a:srgbClr val="1F4E79"/>
                </a:solidFill>
                <a:latin typeface="Arial"/>
                <a:ea typeface="Arial"/>
                <a:cs typeface="Arial"/>
              </a:rPr>
              <a:t>שימו לב: כל חוליה עם כיוון – תקטן, יקטן, יגדל, תגדל.</a:t>
            </a:r>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רשימת בדיקה עצמית</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49</a:t>
            </a:r>
          </a:p>
        </p:txBody>
      </p:sp>
      <p:sp>
        <p:nvSpPr>
          <p:cNvPr id="5" name="TextBox 4"/>
          <p:cNvSpPr txBox="1"/>
          <p:nvPr/>
        </p:nvSpPr>
        <p:spPr>
          <a:xfrm>
            <a:off x="548640" y="1371600"/>
            <a:ext cx="11094415" cy="4846320"/>
          </a:xfrm>
          <a:prstGeom prst="rect">
            <a:avLst/>
          </a:prstGeom>
          <a:noFill/>
        </p:spPr>
        <p:txBody>
          <a:bodyPr wrap="square" lIns="109728" rIns="109728" tIns="73152" bIns="73152" anchor="t">
            <a:spAutoFit/>
          </a:bodyPr>
          <a:lstStyle/>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התחלתי מהסיבה שנתונה בשאלה (ולא העתקתי את השאלה כמו שהיא).</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סיימתי בדיוק בתוצאה שנשאלה, במילים של השאלה.</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בין כל שני משפטים אי אפשר לשאול "ולמה?" – אין דילוג.</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עברתי בין רמות הארגון הנדרשות (איבר ← רקמה ← תא ← מולקולה, או להפך).</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השתמשתי במושגים המדעיים הנכונים.</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חיברתי את החוליות במילות קישור (ולכן, כתוצאה מכך, דבר הגורם ל...).</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לא כתבתי "כדי ש...", "הוא צריך", "המטרה שלו" – הסברתי מנגנון.</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אם יש נתונים (גרף, טבלה, ניסוי) – הסתמכתי עליהם, ולא רק תיארתי אותם.</a:t>
            </a:r>
          </a:p>
          <a:p>
            <a:pPr rtl="1" algn="r">
              <a:lnSpc>
                <a:spcPct val="110000"/>
              </a:lnSpc>
              <a:spcAft>
                <a:spcPts val="700"/>
              </a:spcAft>
            </a:pPr>
            <a:r>
              <a:rPr sz="2200" b="1" i="0" lang="he-IL">
                <a:solidFill>
                  <a:srgbClr val="1F4E79"/>
                </a:solidFill>
                <a:latin typeface="Arial"/>
                <a:ea typeface="Arial"/>
                <a:cs typeface="Arial"/>
              </a:rPr>
              <a:t>☐  </a:t>
            </a:r>
            <a:r>
              <a:rPr sz="2200" b="0" i="0" lang="he-IL">
                <a:solidFill>
                  <a:srgbClr val="262626"/>
                </a:solidFill>
                <a:latin typeface="Arial"/>
                <a:ea typeface="Arial"/>
                <a:cs typeface="Arial"/>
              </a:rPr>
              <a:t>אם יש כמה טיפולים או כמה מצבים – הסברתי כל אחד מהם.</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274320"/>
            <a:ext cx="11094415" cy="868680"/>
          </a:xfrm>
          <a:prstGeom prst="rect">
            <a:avLst/>
          </a:prstGeom>
          <a:noFill/>
        </p:spPr>
        <p:txBody>
          <a:bodyPr wrap="square" lIns="109728" rIns="109728" tIns="73152" bIns="73152" anchor="b">
            <a:spAutoFit/>
          </a:bodyPr>
          <a:lstStyle/>
          <a:p>
            <a:pPr rtl="1" algn="r">
              <a:lnSpc>
                <a:spcPct val="110000"/>
              </a:lnSpc>
              <a:spcAft>
                <a:spcPts val="600"/>
              </a:spcAft>
            </a:pPr>
            <a:r>
              <a:rPr sz="3400" b="1" i="0" lang="he-IL">
                <a:solidFill>
                  <a:srgbClr val="1F4E79"/>
                </a:solidFill>
                <a:latin typeface="Arial"/>
                <a:ea typeface="Arial"/>
                <a:cs typeface="Arial"/>
              </a:rPr>
              <a:t>לפני המבחן</a:t>
            </a:r>
          </a:p>
        </p:txBody>
      </p:sp>
      <p:sp>
        <p:nvSpPr>
          <p:cNvPr id="3" name="Rectangle 2"/>
          <p:cNvSpPr/>
          <p:nvPr/>
        </p:nvSpPr>
        <p:spPr>
          <a:xfrm>
            <a:off x="548640" y="1188720"/>
            <a:ext cx="11094415" cy="36576"/>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595959"/>
                </a:solidFill>
                <a:latin typeface="Arial"/>
                <a:ea typeface="Arial"/>
                <a:cs typeface="Arial"/>
              </a:rPr>
              <a:t>50</a:t>
            </a:r>
          </a:p>
        </p:txBody>
      </p:sp>
      <p:sp>
        <p:nvSpPr>
          <p:cNvPr id="5" name="Rounded Rectangle 4"/>
          <p:cNvSpPr/>
          <p:nvPr/>
        </p:nvSpPr>
        <p:spPr>
          <a:xfrm>
            <a:off x="9040901" y="1508760"/>
            <a:ext cx="2602153" cy="86868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800" b="1" i="0" lang="he-IL">
                <a:solidFill>
                  <a:srgbClr val="FFFFFF"/>
                </a:solidFill>
                <a:latin typeface="Arial"/>
                <a:ea typeface="Arial"/>
                <a:cs typeface="Arial"/>
              </a:rPr>
              <a:t>1. מזהים</a:t>
            </a:r>
          </a:p>
        </p:txBody>
      </p:sp>
      <p:sp>
        <p:nvSpPr>
          <p:cNvPr id="6" name="Rounded Rectangle 5"/>
          <p:cNvSpPr/>
          <p:nvPr/>
        </p:nvSpPr>
        <p:spPr>
          <a:xfrm>
            <a:off x="9040901" y="2468880"/>
            <a:ext cx="2602153" cy="16002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300" b="0" i="0" lang="he-IL">
                <a:solidFill>
                  <a:srgbClr val="262626"/>
                </a:solidFill>
                <a:latin typeface="Arial"/>
                <a:ea typeface="Arial"/>
                <a:cs typeface="Arial"/>
              </a:rPr>
              <a:t>מילת השאלה · מה נתון: סיבה, תוצאה או שתיהן?</a:t>
            </a:r>
          </a:p>
        </p:txBody>
      </p:sp>
      <p:sp>
        <p:nvSpPr>
          <p:cNvPr id="7" name="Rounded Rectangle 6"/>
          <p:cNvSpPr/>
          <p:nvPr/>
        </p:nvSpPr>
        <p:spPr>
          <a:xfrm>
            <a:off x="6210147" y="1508760"/>
            <a:ext cx="2602153" cy="86868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800" b="1" i="0" lang="he-IL">
                <a:solidFill>
                  <a:srgbClr val="FFFFFF"/>
                </a:solidFill>
                <a:latin typeface="Arial"/>
                <a:ea typeface="Arial"/>
                <a:cs typeface="Arial"/>
              </a:rPr>
              <a:t>2. מתכננים</a:t>
            </a:r>
          </a:p>
        </p:txBody>
      </p:sp>
      <p:sp>
        <p:nvSpPr>
          <p:cNvPr id="8" name="Rounded Rectangle 7"/>
          <p:cNvSpPr/>
          <p:nvPr/>
        </p:nvSpPr>
        <p:spPr>
          <a:xfrm>
            <a:off x="6210147" y="2468880"/>
            <a:ext cx="2602153" cy="16002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300" b="0" i="0" lang="he-IL">
                <a:solidFill>
                  <a:srgbClr val="262626"/>
                </a:solidFill>
                <a:latin typeface="Arial"/>
                <a:ea typeface="Arial"/>
                <a:cs typeface="Arial"/>
              </a:rPr>
              <a:t>טיוטת חצים מהסיבה אל התוצאה</a:t>
            </a:r>
          </a:p>
        </p:txBody>
      </p:sp>
      <p:sp>
        <p:nvSpPr>
          <p:cNvPr id="9" name="Rounded Rectangle 8"/>
          <p:cNvSpPr/>
          <p:nvPr/>
        </p:nvSpPr>
        <p:spPr>
          <a:xfrm>
            <a:off x="3379393" y="1508760"/>
            <a:ext cx="2602153" cy="86868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800" b="1" i="0" lang="he-IL">
                <a:solidFill>
                  <a:srgbClr val="FFFFFF"/>
                </a:solidFill>
                <a:latin typeface="Arial"/>
                <a:ea typeface="Arial"/>
                <a:cs typeface="Arial"/>
              </a:rPr>
              <a:t>3. כותבים</a:t>
            </a:r>
          </a:p>
        </p:txBody>
      </p:sp>
      <p:sp>
        <p:nvSpPr>
          <p:cNvPr id="10" name="Rounded Rectangle 9"/>
          <p:cNvSpPr/>
          <p:nvPr/>
        </p:nvSpPr>
        <p:spPr>
          <a:xfrm>
            <a:off x="3379393" y="2468880"/>
            <a:ext cx="2602153" cy="16002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300" b="0" i="0" lang="he-IL">
                <a:solidFill>
                  <a:srgbClr val="262626"/>
                </a:solidFill>
                <a:latin typeface="Arial"/>
                <a:ea typeface="Arial"/>
                <a:cs typeface="Arial"/>
              </a:rPr>
              <a:t>משפט לכל חץ, עם מילת קישור וכיוון</a:t>
            </a:r>
          </a:p>
        </p:txBody>
      </p:sp>
      <p:sp>
        <p:nvSpPr>
          <p:cNvPr id="11" name="Rounded Rectangle 10"/>
          <p:cNvSpPr/>
          <p:nvPr/>
        </p:nvSpPr>
        <p:spPr>
          <a:xfrm>
            <a:off x="548639" y="1508760"/>
            <a:ext cx="2602153" cy="86868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800" b="1" i="0" lang="he-IL">
                <a:solidFill>
                  <a:srgbClr val="FFFFFF"/>
                </a:solidFill>
                <a:latin typeface="Arial"/>
                <a:ea typeface="Arial"/>
                <a:cs typeface="Arial"/>
              </a:rPr>
              <a:t>4. בודקים</a:t>
            </a:r>
          </a:p>
        </p:txBody>
      </p:sp>
      <p:sp>
        <p:nvSpPr>
          <p:cNvPr id="12" name="Rounded Rectangle 11"/>
          <p:cNvSpPr/>
          <p:nvPr/>
        </p:nvSpPr>
        <p:spPr>
          <a:xfrm>
            <a:off x="548639" y="2468880"/>
            <a:ext cx="2602153" cy="1600200"/>
          </a:xfrm>
          <a:prstGeom prst="roundRect">
            <a:avLst>
              <a:gd name="adj" fmla="val 8000"/>
            </a:avLst>
          </a:prstGeom>
          <a:solidFill>
            <a:srgbClr val="F3F6FA"/>
          </a:solidFill>
          <a:ln w="19050">
            <a:solidFill>
              <a:srgbClr val="BDD7EE"/>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rtl="1">
              <a:lnSpc>
                <a:spcPct val="110000"/>
              </a:lnSpc>
              <a:spcAft>
                <a:spcPts val="600"/>
              </a:spcAft>
            </a:pPr>
            <a:r>
              <a:rPr sz="2300" b="0" i="0" lang="he-IL">
                <a:solidFill>
                  <a:srgbClr val="262626"/>
                </a:solidFill>
                <a:latin typeface="Arial"/>
                <a:ea typeface="Arial"/>
                <a:cs typeface="Arial"/>
              </a:rPr>
              <a:t>"ולמה?" · מנגנון ולא מטרה · רמת התא</a:t>
            </a:r>
          </a:p>
        </p:txBody>
      </p:sp>
      <p:sp>
        <p:nvSpPr>
          <p:cNvPr id="13" name="Rounded Rectangle 12"/>
          <p:cNvSpPr/>
          <p:nvPr/>
        </p:nvSpPr>
        <p:spPr>
          <a:xfrm>
            <a:off x="548640" y="4343400"/>
            <a:ext cx="11094415" cy="1371600"/>
          </a:xfrm>
          <a:prstGeom prst="roundRect">
            <a:avLst>
              <a:gd name="adj" fmla="val 8000"/>
            </a:avLst>
          </a:prstGeom>
          <a:solidFill>
            <a:srgbClr val="F2F2F2"/>
          </a:solidFill>
          <a:ln w="19050">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t" lIns="173736" rIns="173736" tIns="137160" bIns="137160" wrap="square"/>
          <a:lstStyle/>
          <a:p>
            <a:pPr algn="r" rtl="1">
              <a:lnSpc>
                <a:spcPct val="110000"/>
              </a:lnSpc>
              <a:spcAft>
                <a:spcPts val="800"/>
              </a:spcAft>
            </a:pPr>
            <a:r>
              <a:rPr sz="2400" b="1" i="0" lang="he-IL">
                <a:solidFill>
                  <a:srgbClr val="C00000"/>
                </a:solidFill>
                <a:latin typeface="Arial"/>
                <a:ea typeface="Arial"/>
                <a:cs typeface="Arial"/>
              </a:rPr>
              <a:t>חמש הטעויות שעולות הכי הרבה נקודות:</a:t>
            </a:r>
          </a:p>
          <a:p>
            <a:pPr rtl="1" algn="r">
              <a:lnSpc>
                <a:spcPct val="110000"/>
              </a:lnSpc>
              <a:spcAft>
                <a:spcPts val="600"/>
              </a:spcAft>
            </a:pPr>
            <a:r>
              <a:rPr sz="2300" b="0" i="0" lang="he-IL">
                <a:solidFill>
                  <a:srgbClr val="262626"/>
                </a:solidFill>
                <a:latin typeface="Arial"/>
                <a:ea typeface="Arial"/>
                <a:cs typeface="Arial"/>
              </a:rPr>
              <a:t>"משפיע" בלי כיוון · "כדי ש..." · דילוג על רמת התא · סדר הפוך · העתקת השאלה</a:t>
            </a:r>
          </a:p>
        </p:txBody>
      </p:sp>
    </p:spTree>
  </p:cSld>
  <p:clrMapOvr>
    <a:masterClrMapping/>
  </p:clrMapOvr>
  <p:timing>
    <p:tnLst>
      <p:par>
        <p:cTn id="1" dur="indefinite" restart="never" nodeType="tmRoot">
          <p:childTnLst>
            <p:seq concurrent="1" nextAc="seek">
              <p:cTn id="2" dur="indefinite" nodeType="mainSeq">
                <p:childTnLst>
                  <p:par>
                    <p:cTn id="7" fill="hold">
                      <p:stCondLst>
                        <p:cond delay="indefinite"/>
                      </p:stCondLst>
                      <p:childTnLst>
                        <p:par>
                          <p:cTn id="8" fill="hold">
                            <p:stCondLst>
                              <p:cond delay="0"/>
                            </p:stCondLst>
                            <p:childTnLst>
                              <p:par>
                                <p:cTn id="3" presetID="1" presetClass="entr" presetSubtype="0" fill="hold" nodeType="clickEffect">
                                  <p:stCondLst>
                                    <p:cond delay="0"/>
                                  </p:stCondLst>
                                  <p:childTnLst>
                                    <p:set>
                                      <p:cBhvr>
                                        <p:cTn id="4" dur="1" fill="hold">
                                          <p:stCondLst>
                                            <p:cond delay="0"/>
                                          </p:stCondLst>
                                        </p:cTn>
                                        <p:tgtEl>
                                          <p:spTgt spid="7"/>
                                        </p:tgtEl>
                                        <p:attrNameLst>
                                          <p:attrName>style.visibility</p:attrName>
                                        </p:attrNameLst>
                                      </p:cBhvr>
                                      <p:to>
                                        <p:strVal val="visible"/>
                                      </p:to>
                                    </p:set>
                                  </p:childTnLst>
                                </p:cTn>
                              </p:par>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914400"/>
            <a:ext cx="11094415" cy="822960"/>
          </a:xfrm>
          <a:prstGeom prst="rect">
            <a:avLst/>
          </a:prstGeom>
          <a:noFill/>
        </p:spPr>
        <p:txBody>
          <a:bodyPr wrap="square" lIns="109728" rIns="109728" tIns="73152" bIns="73152" anchor="t">
            <a:spAutoFit/>
          </a:bodyPr>
          <a:lstStyle/>
          <a:p>
            <a:pPr rtl="1" algn="r">
              <a:lnSpc>
                <a:spcPct val="110000"/>
              </a:lnSpc>
              <a:spcAft>
                <a:spcPts val="600"/>
              </a:spcAft>
            </a:pPr>
            <a:r>
              <a:rPr sz="4400" b="1" i="0" lang="he-IL">
                <a:solidFill>
                  <a:srgbClr val="BDD7EE"/>
                </a:solidFill>
                <a:latin typeface="Arial"/>
                <a:ea typeface="Arial"/>
                <a:cs typeface="Arial"/>
              </a:rPr>
              <a:t>דף עבודה 9</a:t>
            </a:r>
          </a:p>
        </p:txBody>
      </p:sp>
      <p:sp>
        <p:nvSpPr>
          <p:cNvPr id="4" name="TextBox 3"/>
          <p:cNvSpPr txBox="1"/>
          <p:nvPr/>
        </p:nvSpPr>
        <p:spPr>
          <a:xfrm>
            <a:off x="548640" y="1737360"/>
            <a:ext cx="11094415" cy="1097280"/>
          </a:xfrm>
          <a:prstGeom prst="rect">
            <a:avLst/>
          </a:prstGeom>
          <a:noFill/>
        </p:spPr>
        <p:txBody>
          <a:bodyPr wrap="square" lIns="109728" rIns="109728" tIns="73152" bIns="73152" anchor="t">
            <a:spAutoFit/>
          </a:bodyPr>
          <a:lstStyle/>
          <a:p>
            <a:pPr rtl="1" algn="r">
              <a:lnSpc>
                <a:spcPct val="110000"/>
              </a:lnSpc>
              <a:spcAft>
                <a:spcPts val="600"/>
              </a:spcAft>
            </a:pPr>
            <a:r>
              <a:rPr sz="5400" b="1" i="0" lang="he-IL">
                <a:solidFill>
                  <a:srgbClr val="FFFFFF"/>
                </a:solidFill>
                <a:latin typeface="Arial"/>
                <a:ea typeface="Arial"/>
                <a:cs typeface="Arial"/>
              </a:rPr>
              <a:t>מבחן מסכם</a:t>
            </a:r>
          </a:p>
        </p:txBody>
      </p:sp>
      <p:sp>
        <p:nvSpPr>
          <p:cNvPr id="5" name="Rectangle 4"/>
          <p:cNvSpPr/>
          <p:nvPr/>
        </p:nvSpPr>
        <p:spPr>
          <a:xfrm>
            <a:off x="8899855" y="2880360"/>
            <a:ext cx="2743200" cy="54864"/>
          </a:xfrm>
          <a:prstGeom prst="rect">
            <a:avLst/>
          </a:prstGeom>
          <a:solidFill>
            <a:srgbClr val="F4B1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3154680"/>
            <a:ext cx="11094415" cy="2926080"/>
          </a:xfrm>
          <a:prstGeom prst="rect">
            <a:avLst/>
          </a:prstGeom>
          <a:noFill/>
        </p:spPr>
        <p:txBody>
          <a:bodyPr wrap="square" lIns="109728" rIns="109728" tIns="73152" bIns="73152" anchor="t">
            <a:spAutoFit/>
          </a:bodyPr>
          <a:lstStyle/>
          <a:p>
            <a:pPr rtl="1" algn="r">
              <a:lnSpc>
                <a:spcPct val="110000"/>
              </a:lnSpc>
              <a:spcAft>
                <a:spcPts val="1200"/>
              </a:spcAft>
            </a:pPr>
            <a:r>
              <a:rPr sz="2800" b="0" i="0" lang="he-IL">
                <a:solidFill>
                  <a:srgbClr val="FFFFFF"/>
                </a:solidFill>
                <a:latin typeface="Arial"/>
                <a:ea typeface="Arial"/>
                <a:cs typeface="Arial"/>
              </a:rPr>
              <a:t>שתי שאלות בגרות, בלי עזרים – כמו בבחינה.</a:t>
            </a:r>
          </a:p>
          <a:p>
            <a:pPr rtl="1" algn="r">
              <a:lnSpc>
                <a:spcPct val="110000"/>
              </a:lnSpc>
              <a:spcAft>
                <a:spcPts val="1200"/>
              </a:spcAft>
            </a:pPr>
            <a:r>
              <a:rPr sz="2800" b="0" i="0" lang="he-IL">
                <a:solidFill>
                  <a:srgbClr val="FFFFFF"/>
                </a:solidFill>
                <a:latin typeface="Arial"/>
                <a:ea typeface="Arial"/>
                <a:cs typeface="Arial"/>
              </a:rPr>
              <a:t>שאלה 1: נגיף האיידס (תשע״ז 18ב׳, 4 נקודות)</a:t>
            </a:r>
          </a:p>
          <a:p>
            <a:pPr rtl="1" algn="r">
              <a:lnSpc>
                <a:spcPct val="110000"/>
              </a:lnSpc>
              <a:spcAft>
                <a:spcPts val="1200"/>
              </a:spcAft>
            </a:pPr>
            <a:r>
              <a:rPr sz="2800" b="0" i="0" lang="he-IL">
                <a:solidFill>
                  <a:srgbClr val="FFFFFF"/>
                </a:solidFill>
                <a:latin typeface="Arial"/>
                <a:ea typeface="Arial"/>
                <a:cs typeface="Arial"/>
              </a:rPr>
              <a:t>שאלה 2: נבטי אפונה (תשע״ז, שאלון 043382 6א׳, 7 נקודות)</a:t>
            </a:r>
          </a:p>
          <a:p>
            <a:pPr rtl="1" algn="r">
              <a:lnSpc>
                <a:spcPct val="110000"/>
              </a:lnSpc>
              <a:spcAft>
                <a:spcPts val="1200"/>
              </a:spcAft>
            </a:pPr>
            <a:r>
              <a:rPr sz="2800" b="0" i="0" lang="he-IL">
                <a:solidFill>
                  <a:srgbClr val="FFFFFF"/>
                </a:solidFill>
                <a:latin typeface="Arial"/>
                <a:ea typeface="Arial"/>
                <a:cs typeface="Arial"/>
              </a:rPr>
              <a:t>בסוף – רשימת הבדיקה העצמית.</a:t>
            </a:r>
          </a:p>
        </p:txBody>
      </p:sp>
      <p:sp>
        <p:nvSpPr>
          <p:cNvPr id="7" name="TextBox 6"/>
          <p:cNvSpPr txBox="1"/>
          <p:nvPr/>
        </p:nvSpPr>
        <p:spPr>
          <a:xfrm>
            <a:off x="548640" y="6291072"/>
            <a:ext cx="914400" cy="411480"/>
          </a:xfrm>
          <a:prstGeom prst="rect">
            <a:avLst/>
          </a:prstGeom>
          <a:noFill/>
        </p:spPr>
        <p:txBody>
          <a:bodyPr wrap="square" lIns="109728" rIns="109728" tIns="73152" bIns="73152" anchor="ctr">
            <a:spAutoFit/>
          </a:bodyPr>
          <a:lstStyle/>
          <a:p>
            <a:pPr rtl="1" algn="l">
              <a:lnSpc>
                <a:spcPct val="110000"/>
              </a:lnSpc>
              <a:spcAft>
                <a:spcPts val="600"/>
              </a:spcAft>
            </a:pPr>
            <a:r>
              <a:rPr sz="1400" b="0" i="0" lang="he-IL">
                <a:solidFill>
                  <a:srgbClr val="BDD7EE"/>
                </a:solidFill>
                <a:latin typeface="Arial"/>
                <a:ea typeface="Arial"/>
                <a:cs typeface="Arial"/>
              </a:rPr>
              <a:t>51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